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4"/>
  </p:notesMasterIdLst>
  <p:handoutMasterIdLst>
    <p:handoutMasterId r:id="rId55"/>
  </p:handoutMasterIdLst>
  <p:sldIdLst>
    <p:sldId id="854" r:id="rId5"/>
    <p:sldId id="330" r:id="rId6"/>
    <p:sldId id="745" r:id="rId7"/>
    <p:sldId id="824" r:id="rId8"/>
    <p:sldId id="826" r:id="rId9"/>
    <p:sldId id="827" r:id="rId10"/>
    <p:sldId id="831" r:id="rId11"/>
    <p:sldId id="861" r:id="rId12"/>
    <p:sldId id="832" r:id="rId13"/>
    <p:sldId id="833" r:id="rId14"/>
    <p:sldId id="834" r:id="rId15"/>
    <p:sldId id="835" r:id="rId16"/>
    <p:sldId id="836" r:id="rId17"/>
    <p:sldId id="837" r:id="rId18"/>
    <p:sldId id="838" r:id="rId19"/>
    <p:sldId id="851" r:id="rId20"/>
    <p:sldId id="839" r:id="rId21"/>
    <p:sldId id="852" r:id="rId22"/>
    <p:sldId id="828" r:id="rId23"/>
    <p:sldId id="877" r:id="rId24"/>
    <p:sldId id="840" r:id="rId25"/>
    <p:sldId id="841" r:id="rId26"/>
    <p:sldId id="842" r:id="rId27"/>
    <p:sldId id="843" r:id="rId28"/>
    <p:sldId id="844" r:id="rId29"/>
    <p:sldId id="845" r:id="rId30"/>
    <p:sldId id="864" r:id="rId31"/>
    <p:sldId id="855" r:id="rId32"/>
    <p:sldId id="858" r:id="rId33"/>
    <p:sldId id="859" r:id="rId34"/>
    <p:sldId id="860" r:id="rId35"/>
    <p:sldId id="862" r:id="rId36"/>
    <p:sldId id="865" r:id="rId37"/>
    <p:sldId id="866" r:id="rId38"/>
    <p:sldId id="846" r:id="rId39"/>
    <p:sldId id="847" r:id="rId40"/>
    <p:sldId id="848" r:id="rId41"/>
    <p:sldId id="875" r:id="rId42"/>
    <p:sldId id="849" r:id="rId43"/>
    <p:sldId id="850" r:id="rId44"/>
    <p:sldId id="867" r:id="rId45"/>
    <p:sldId id="868" r:id="rId46"/>
    <p:sldId id="869" r:id="rId47"/>
    <p:sldId id="870" r:id="rId48"/>
    <p:sldId id="871" r:id="rId49"/>
    <p:sldId id="874" r:id="rId50"/>
    <p:sldId id="873" r:id="rId51"/>
    <p:sldId id="872" r:id="rId52"/>
    <p:sldId id="876" r:id="rId5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67"/>
    <p:restoredTop sz="96793"/>
  </p:normalViewPr>
  <p:slideViewPr>
    <p:cSldViewPr snapToObjects="1">
      <p:cViewPr varScale="1">
        <p:scale>
          <a:sx n="170" d="100"/>
          <a:sy n="170" d="100"/>
        </p:scale>
        <p:origin x="176" y="62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12/27/20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12/27/20</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59430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35</a:t>
            </a:fld>
            <a:endParaRPr lang="en-US" altLang="en-US"/>
          </a:p>
        </p:txBody>
      </p:sp>
    </p:spTree>
    <p:extLst>
      <p:ext uri="{BB962C8B-B14F-4D97-AF65-F5344CB8AC3E}">
        <p14:creationId xmlns:p14="http://schemas.microsoft.com/office/powerpoint/2010/main" val="263084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12/27/20</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12/27/20</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12/27/20</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piazza.com/columbia/spring2021/comsw4111002" TargetMode="External"/><Relationship Id="rId2" Type="http://schemas.openxmlformats.org/officeDocument/2006/relationships/hyperlink" Target="mailto:dff@cs.columbia.edu" TargetMode="External"/><Relationship Id="rId1" Type="http://schemas.openxmlformats.org/officeDocument/2006/relationships/slideLayout" Target="../slideLayouts/slideLayout1.xml"/><Relationship Id="rId5" Type="http://schemas.openxmlformats.org/officeDocument/2006/relationships/hyperlink" Target="https://join.slack.com/t/dff-columbia/shared_invite/zt-3mnfb5it-MaZbLZRd9vGg06M5ueC8Zw" TargetMode="External"/><Relationship Id="rId4" Type="http://schemas.openxmlformats.org/officeDocument/2006/relationships/hyperlink" Target="https://github.com/donald-f-ferguson/W4111_S2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www.jetbrains.com/pycharm/" TargetMode="External"/><Relationship Id="rId3" Type="http://schemas.openxmlformats.org/officeDocument/2006/relationships/hyperlink" Target="https://aws.amazon.com/education/awseducate/students/" TargetMode="External"/><Relationship Id="rId7" Type="http://schemas.openxmlformats.org/officeDocument/2006/relationships/hyperlink" Target="https://www.jetbrains.com/datagrip/"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community/education/#students" TargetMode="External"/><Relationship Id="rId5" Type="http://schemas.openxmlformats.org/officeDocument/2006/relationships/hyperlink" Target="https://colab.research.google.com/notebooks/intro.ipynb" TargetMode="External"/><Relationship Id="rId4" Type="http://schemas.openxmlformats.org/officeDocument/2006/relationships/hyperlink" Target="https://docs.anaconda.com/anacond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tiff"/><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imdb.com/find?q=%22tom+hanks%22" TargetMode="External"/><Relationship Id="rId2" Type="http://schemas.openxmlformats.org/officeDocument/2006/relationships/hyperlink" Target="https://www.imdb.com/find?q=%22tom+hanks%22&amp;ref_=nv_sr_sm" TargetMode="Externa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hyperlink" Target="https://www.imdb.com/name/nm0000158"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8" Type="http://schemas.openxmlformats.org/officeDocument/2006/relationships/hyperlink" Target="https://flask.palletsprojects.com/en/1.1.x/" TargetMode="External"/><Relationship Id="rId3" Type="http://schemas.openxmlformats.org/officeDocument/2006/relationships/image" Target="../media/image10.tiff"/><Relationship Id="rId7" Type="http://schemas.openxmlformats.org/officeDocument/2006/relationships/hyperlink" Target="https://angular.io/tutorial" TargetMode="External"/><Relationship Id="rId2" Type="http://schemas.openxmlformats.org/officeDocument/2006/relationships/image" Target="../media/image40.tiff"/><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hyperlink" Target="mailto:bc2640@columbia.edu" TargetMode="External"/><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t>W4111 – Introduction to Databases</a:t>
            </a:r>
            <a:br>
              <a:rPr lang="en-US" altLang="en-US" sz="4400" i="1" dirty="0"/>
            </a:br>
            <a:r>
              <a:rPr lang="en-US" altLang="en-US" sz="4400" i="1" dirty="0"/>
              <a:t>Section 002, Spring 2021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152400" y="514350"/>
            <a:ext cx="8839200" cy="4038600"/>
          </a:xfrm>
        </p:spPr>
        <p:txBody>
          <a:bodyPr/>
          <a:lstStyle/>
          <a:p>
            <a:r>
              <a:rPr lang="en-US" sz="1400" dirty="0"/>
              <a:t>Lecture: Friday, 10:10 to 12:40 – This is a hybrid section, like many classes this fall.</a:t>
            </a:r>
          </a:p>
          <a:p>
            <a:pPr lvl="1"/>
            <a:r>
              <a:rPr lang="en-US" sz="1200" dirty="0"/>
              <a:t>The in-person lectures are optional. </a:t>
            </a:r>
            <a:r>
              <a:rPr lang="en-US" sz="1200" i="1" dirty="0"/>
              <a:t>I encourage you to attend in-person if you are on campus.</a:t>
            </a:r>
            <a:endParaRPr lang="en-US" sz="1200" dirty="0"/>
          </a:p>
          <a:p>
            <a:pPr lvl="1"/>
            <a:r>
              <a:rPr lang="en-US" sz="1200" dirty="0"/>
              <a:t>I will hold as many lectures in-person as possible but may hold some lectures online only.</a:t>
            </a:r>
          </a:p>
          <a:p>
            <a:pPr lvl="1"/>
            <a:r>
              <a:rPr lang="en-US" sz="1200" dirty="0"/>
              <a:t>I will announce in advance if I plan to hold a lecture online only.</a:t>
            </a:r>
          </a:p>
          <a:p>
            <a:pPr lvl="1"/>
            <a:r>
              <a:rPr lang="en-US" sz="1200" dirty="0"/>
              <a:t>Lectures are streamed and recorded.</a:t>
            </a:r>
          </a:p>
          <a:p>
            <a:pPr lvl="1"/>
            <a:r>
              <a:rPr lang="en-US" sz="1200" dirty="0"/>
              <a:t>Students can attend in-person, watch the stream or watch the recording. These options are available to all students.</a:t>
            </a:r>
          </a:p>
          <a:p>
            <a:pPr lvl="1"/>
            <a:r>
              <a:rPr lang="en-US" sz="1200" dirty="0"/>
              <a:t>There are limitations on how many students can attend in person due to social distancing. I will provide a sign-up method to reserve seats if necessary.</a:t>
            </a:r>
          </a:p>
          <a:p>
            <a:r>
              <a:rPr lang="en-US" sz="1400" dirty="0"/>
              <a:t>Recitation: Optional recitation on Saturday, 10:00 to 11:30.</a:t>
            </a:r>
          </a:p>
          <a:p>
            <a:pPr lvl="1"/>
            <a:r>
              <a:rPr lang="en-US" sz="1200" dirty="0"/>
              <a:t>Either in-person/online or just online. Will announce in advance.</a:t>
            </a:r>
          </a:p>
          <a:p>
            <a:pPr lvl="1"/>
            <a:r>
              <a:rPr lang="en-US" sz="1200" dirty="0"/>
              <a:t>Will hold when there is student interest, homework due, exams, etc.</a:t>
            </a:r>
          </a:p>
          <a:p>
            <a:r>
              <a:rPr lang="en-US" sz="1400" dirty="0"/>
              <a:t>Office hours: (Friday: 0830 to 1000, 1300-1400; and by-request as needed)</a:t>
            </a:r>
          </a:p>
          <a:p>
            <a:pPr lvl="1"/>
            <a:r>
              <a:rPr lang="en-US" sz="1200" dirty="0"/>
              <a:t>I will hold on-campus and online offices hours. There will be online office hours that accommodate all time zones.</a:t>
            </a:r>
          </a:p>
          <a:p>
            <a:pPr lvl="1"/>
            <a:r>
              <a:rPr lang="en-US" sz="1200" dirty="0"/>
              <a:t>I will be on campus when possible for students that want to speak with me or need more focused help.</a:t>
            </a:r>
          </a:p>
          <a:p>
            <a:pPr lvl="1"/>
            <a:r>
              <a:rPr lang="en-US" sz="1200" dirty="0"/>
              <a:t>I will publish in-person OH when I plan them.</a:t>
            </a:r>
          </a:p>
          <a:p>
            <a:pPr lvl="1"/>
            <a:r>
              <a:rPr lang="en-US" sz="1200" dirty="0"/>
              <a:t>I will provide a sign-up mechanism for in person office hours if necessary.</a:t>
            </a:r>
          </a:p>
          <a:p>
            <a:r>
              <a:rPr lang="en-US" sz="14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448880"/>
            <a:ext cx="8839200" cy="4180270"/>
          </a:xfrm>
        </p:spPr>
        <p:txBody>
          <a:bodyPr/>
          <a:lstStyle/>
          <a:p>
            <a:pPr>
              <a:spcBef>
                <a:spcPts val="0"/>
              </a:spcBef>
              <a:spcAft>
                <a:spcPts val="200"/>
              </a:spcAft>
            </a:pPr>
            <a:r>
              <a:rPr lang="en-US" sz="1800" dirty="0"/>
              <a:t>Point value of assignments and exams</a:t>
            </a:r>
          </a:p>
          <a:p>
            <a:pPr lvl="1">
              <a:spcBef>
                <a:spcPts val="0"/>
              </a:spcBef>
              <a:spcAft>
                <a:spcPts val="200"/>
              </a:spcAft>
            </a:pPr>
            <a:r>
              <a:rPr lang="en-US" sz="1600" dirty="0"/>
              <a:t>50%: Homework assignments:</a:t>
            </a:r>
          </a:p>
          <a:p>
            <a:pPr lvl="2">
              <a:spcBef>
                <a:spcPts val="0"/>
              </a:spcBef>
              <a:spcAft>
                <a:spcPts val="200"/>
              </a:spcAft>
            </a:pPr>
            <a:r>
              <a:rPr lang="en-US" sz="1400" dirty="0"/>
              <a:t>4 HWs, approximately one HW every two-three weeks. </a:t>
            </a:r>
          </a:p>
          <a:p>
            <a:pPr lvl="2">
              <a:spcBef>
                <a:spcPts val="0"/>
              </a:spcBef>
              <a:spcAft>
                <a:spcPts val="200"/>
              </a:spcAft>
            </a:pPr>
            <a:r>
              <a:rPr lang="en-US" sz="1400" dirty="0"/>
              <a:t>Each is worth either 10 or 15 points based on difficulty..</a:t>
            </a:r>
          </a:p>
          <a:p>
            <a:pPr lvl="1">
              <a:spcBef>
                <a:spcPts val="0"/>
              </a:spcBef>
              <a:spcAft>
                <a:spcPts val="200"/>
              </a:spcAft>
            </a:pPr>
            <a:r>
              <a:rPr lang="en-US" sz="1600" dirty="0"/>
              <a:t>Homework format:</a:t>
            </a:r>
          </a:p>
          <a:p>
            <a:pPr lvl="2">
              <a:spcBef>
                <a:spcPts val="0"/>
              </a:spcBef>
              <a:spcAft>
                <a:spcPts val="200"/>
              </a:spcAft>
            </a:pPr>
            <a:r>
              <a:rPr lang="en-US" sz="1400" dirty="0"/>
              <a:t>Common to all tracks:</a:t>
            </a:r>
          </a:p>
          <a:p>
            <a:pPr lvl="3">
              <a:spcBef>
                <a:spcPts val="0"/>
              </a:spcBef>
              <a:spcAft>
                <a:spcPts val="200"/>
              </a:spcAft>
            </a:pPr>
            <a:r>
              <a:rPr lang="en-US" sz="1200" dirty="0"/>
              <a:t>Questions requiring written answers and diagrams.</a:t>
            </a:r>
          </a:p>
          <a:p>
            <a:pPr lvl="3">
              <a:spcBef>
                <a:spcPts val="0"/>
              </a:spcBef>
              <a:spcAft>
                <a:spcPts val="200"/>
              </a:spcAft>
            </a:pPr>
            <a:r>
              <a:rPr lang="en-US" sz="1200" dirty="0"/>
              <a:t>Implement/execute/test of various database operations required to solve a use case/question.</a:t>
            </a:r>
          </a:p>
          <a:p>
            <a:pPr lvl="3">
              <a:spcBef>
                <a:spcPts val="0"/>
              </a:spcBef>
              <a:spcAft>
                <a:spcPts val="2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200"/>
              </a:spcAft>
            </a:pPr>
            <a:r>
              <a:rPr lang="en-US" sz="1400" dirty="0"/>
              <a:t>Track specific: Incremental development of a project:</a:t>
            </a:r>
          </a:p>
          <a:p>
            <a:pPr lvl="3">
              <a:spcBef>
                <a:spcPts val="0"/>
              </a:spcBef>
              <a:spcAft>
                <a:spcPts val="200"/>
              </a:spcAft>
            </a:pPr>
            <a:r>
              <a:rPr lang="en-US" sz="1200" dirty="0"/>
              <a:t>Programming track – web application.</a:t>
            </a:r>
          </a:p>
          <a:p>
            <a:pPr lvl="3">
              <a:spcBef>
                <a:spcPts val="0"/>
              </a:spcBef>
              <a:spcAft>
                <a:spcPts val="200"/>
              </a:spcAft>
            </a:pPr>
            <a:r>
              <a:rPr lang="en-US" sz="1200" dirty="0"/>
              <a:t>Non-programming track – data analysis/visualization.</a:t>
            </a:r>
          </a:p>
          <a:p>
            <a:pPr>
              <a:spcBef>
                <a:spcPts val="0"/>
              </a:spcBef>
              <a:spcAft>
                <a:spcPts val="200"/>
              </a:spcAft>
            </a:pPr>
            <a:r>
              <a:rPr lang="en-US" sz="1800" dirty="0"/>
              <a:t>Exams: Take home, the same for all tracks.</a:t>
            </a:r>
          </a:p>
          <a:p>
            <a:pPr lvl="1">
              <a:spcBef>
                <a:spcPts val="0"/>
              </a:spcBef>
              <a:spcAft>
                <a:spcPts val="200"/>
              </a:spcAft>
            </a:pPr>
            <a:r>
              <a:rPr lang="en-US" sz="1600" dirty="0"/>
              <a:t>20% of grade is midterm exam score.</a:t>
            </a:r>
          </a:p>
          <a:p>
            <a:pPr lvl="1">
              <a:spcBef>
                <a:spcPts val="0"/>
              </a:spcBef>
              <a:spcAft>
                <a:spcPts val="200"/>
              </a:spcAft>
            </a:pPr>
            <a:r>
              <a:rPr lang="en-US" sz="1600" dirty="0"/>
              <a:t>30% is final exam score.</a:t>
            </a:r>
          </a:p>
          <a:p>
            <a:pPr>
              <a:spcBef>
                <a:spcPts val="0"/>
              </a:spcBef>
              <a:spcAft>
                <a:spcPts val="200"/>
              </a:spcAft>
            </a:pPr>
            <a:r>
              <a:rPr lang="en-US" sz="1800" dirty="0"/>
              <a:t>97-100 points is </a:t>
            </a:r>
            <a:r>
              <a:rPr lang="en-US" sz="1800" b="1" dirty="0"/>
              <a:t>an A.</a:t>
            </a:r>
            <a:r>
              <a:rPr lang="en-US" sz="1800" dirty="0"/>
              <a:t> There are opportunities to get extra-credit.</a:t>
            </a:r>
          </a:p>
          <a:p>
            <a:pPr>
              <a:spcBef>
                <a:spcPts val="0"/>
              </a:spcBef>
              <a:spcAft>
                <a:spcPts val="2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6064090" y="25717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pPr>
            <a:r>
              <a:rPr lang="en-US" sz="1600" dirty="0"/>
              <a:t>Lecture: Friday, 10:10 AM-12:40 PM, Room TBD</a:t>
            </a:r>
          </a:p>
          <a:p>
            <a:pPr>
              <a:spcBef>
                <a:spcPts val="0"/>
              </a:spcBef>
            </a:pPr>
            <a:r>
              <a:rPr lang="en-US" sz="1600" dirty="0"/>
              <a:t>Instructor: Donald F. Ferguson (</a:t>
            </a:r>
            <a:r>
              <a:rPr lang="en-US" sz="1600" u="sng" dirty="0">
                <a:hlinkClick r:id="rId2"/>
              </a:rPr>
              <a:t>dff@cs.columbia.edu</a:t>
            </a:r>
            <a:r>
              <a:rPr lang="en-US" sz="1600" dirty="0"/>
              <a:t>)</a:t>
            </a:r>
          </a:p>
          <a:p>
            <a:pPr>
              <a:spcBef>
                <a:spcPts val="0"/>
              </a:spcBef>
            </a:pPr>
            <a:r>
              <a:rPr lang="en-US" sz="1600" dirty="0"/>
              <a:t>Office Hours:</a:t>
            </a:r>
          </a:p>
          <a:p>
            <a:pPr lvl="1">
              <a:spcBef>
                <a:spcPts val="0"/>
              </a:spcBef>
            </a:pPr>
            <a:r>
              <a:rPr lang="en-US" sz="1400" dirty="0"/>
              <a:t>Fridays: 8:30 AM - 10:00 PM, 1:00 - 2:00 PM (</a:t>
            </a:r>
            <a:r>
              <a:rPr lang="en-US" sz="1200" dirty="0"/>
              <a:t>Location TBD; in-person and online)</a:t>
            </a:r>
          </a:p>
          <a:p>
            <a:pPr lvl="1">
              <a:spcBef>
                <a:spcPts val="0"/>
              </a:spcBef>
            </a:pPr>
            <a:r>
              <a:rPr lang="en-US" sz="1400" dirty="0"/>
              <a:t>By appointment, as needed, as available.</a:t>
            </a:r>
          </a:p>
          <a:p>
            <a:pPr lvl="1">
              <a:spcBef>
                <a:spcPts val="0"/>
              </a:spcBef>
            </a:pPr>
            <a:r>
              <a:rPr lang="en-US" sz="1400" dirty="0"/>
              <a:t>I hold a lot of extra office hours, usually on weekends.</a:t>
            </a:r>
          </a:p>
          <a:p>
            <a:pPr lvl="2">
              <a:spcBef>
                <a:spcPts val="0"/>
              </a:spcBef>
            </a:pPr>
            <a:r>
              <a:rPr lang="en-US" sz="1200" dirty="0"/>
              <a:t>I typically post on Piazza when I will have extra availability.</a:t>
            </a:r>
          </a:p>
          <a:p>
            <a:pPr lvl="2">
              <a:spcBef>
                <a:spcPts val="0"/>
              </a:spcBef>
            </a:pPr>
            <a:r>
              <a:rPr lang="en-US" sz="1200" dirty="0"/>
              <a:t>The extra OHs may be "recitations," in which I go over exam questions, homework, etc.</a:t>
            </a:r>
          </a:p>
          <a:p>
            <a:pPr lvl="2">
              <a:spcBef>
                <a:spcPts val="0"/>
              </a:spcBef>
            </a:pPr>
            <a:r>
              <a:rPr lang="en-US" sz="1200" dirty="0"/>
              <a:t>Extra OH and recitations are often on the weekend or in the evening.</a:t>
            </a:r>
          </a:p>
          <a:p>
            <a:pPr lvl="1">
              <a:spcBef>
                <a:spcPts val="0"/>
              </a:spcBef>
            </a:pPr>
            <a:r>
              <a:rPr lang="en-US" sz="1400" dirty="0"/>
              <a:t>I will be flexible about time zones for extra office hours to accommodate students.</a:t>
            </a:r>
          </a:p>
          <a:p>
            <a:pPr>
              <a:spcBef>
                <a:spcPts val="0"/>
              </a:spcBef>
            </a:pPr>
            <a:r>
              <a:rPr lang="en-US" sz="1600" b="1" dirty="0"/>
              <a:t>Recitation Section R02:</a:t>
            </a:r>
            <a:r>
              <a:rPr lang="en-US" sz="1600" dirty="0"/>
              <a:t> This is an optional recitation/office hours. It will be in person (when possible) and on-line. You do not need to register for it.</a:t>
            </a:r>
          </a:p>
          <a:p>
            <a:pPr>
              <a:spcBef>
                <a:spcPts val="0"/>
              </a:spcBef>
            </a:pPr>
            <a:r>
              <a:rPr lang="en-US" sz="1600" dirty="0"/>
              <a:t>Collaboration/Contact/Content:</a:t>
            </a:r>
          </a:p>
          <a:p>
            <a:pPr lvl="1">
              <a:spcBef>
                <a:spcPts val="0"/>
              </a:spcBef>
            </a:pPr>
            <a:r>
              <a:rPr lang="en-US" sz="1400" dirty="0"/>
              <a:t>The class is on </a:t>
            </a:r>
            <a:r>
              <a:rPr lang="en-US" sz="1400" dirty="0">
                <a:hlinkClick r:id="rId3"/>
              </a:rPr>
              <a:t>Piazza</a:t>
            </a:r>
            <a:r>
              <a:rPr lang="en-US" sz="1400" dirty="0"/>
              <a:t> for general questions, feedback, exam/homework clarification, ... ...</a:t>
            </a:r>
            <a:endParaRPr lang="en-US" sz="1200" dirty="0"/>
          </a:p>
          <a:p>
            <a:pPr lvl="1">
              <a:spcBef>
                <a:spcPts val="0"/>
              </a:spcBef>
            </a:pPr>
            <a:r>
              <a:rPr lang="en-US" sz="1400" dirty="0"/>
              <a:t>The course lectures, sample code, etc. will be on GitHub.</a:t>
            </a:r>
          </a:p>
          <a:p>
            <a:pPr lvl="2">
              <a:spcBef>
                <a:spcPts val="0"/>
              </a:spcBef>
            </a:pPr>
            <a:r>
              <a:rPr lang="en-US" sz="1200" dirty="0"/>
              <a:t>GitHub home page </a:t>
            </a:r>
          </a:p>
          <a:p>
            <a:pPr lvl="2">
              <a:spcBef>
                <a:spcPts val="0"/>
              </a:spcBef>
            </a:pPr>
            <a:r>
              <a:rPr lang="en-US" sz="1200" dirty="0">
                <a:hlinkClick r:id="rId4"/>
              </a:rPr>
              <a:t>Repository</a:t>
            </a:r>
            <a:r>
              <a:rPr lang="en-US" sz="1200" dirty="0"/>
              <a:t> – contains lectures, examples, etc.</a:t>
            </a:r>
          </a:p>
          <a:p>
            <a:pPr lvl="1">
              <a:spcBef>
                <a:spcPts val="0"/>
              </a:spcBef>
            </a:pPr>
            <a:r>
              <a:rPr lang="en-US" sz="1400" dirty="0"/>
              <a:t>There is a </a:t>
            </a:r>
            <a:r>
              <a:rPr lang="en-US" sz="1400" u="sng" dirty="0">
                <a:hlinkClick r:id="rId5"/>
              </a:rPr>
              <a:t>Slack Team/Group</a:t>
            </a:r>
            <a:r>
              <a:rPr lang="en-US" sz="1400" dirty="0">
                <a:hlinkClick r:id="rId5"/>
              </a:rPr>
              <a:t> </a:t>
            </a:r>
            <a:r>
              <a:rPr lang="en-US" sz="1400" dirty="0"/>
              <a:t>for my courses. Please join the channel w4111-f2w.</a:t>
            </a:r>
          </a:p>
          <a:p>
            <a:pPr>
              <a:spcBef>
                <a:spcPts val="0"/>
              </a:spcBef>
            </a:pPr>
            <a:endParaRPr lang="en-US" sz="16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Basic Course Logistics</a:t>
            </a:r>
          </a:p>
        </p:txBody>
      </p:sp>
    </p:spTree>
    <p:extLst>
      <p:ext uri="{BB962C8B-B14F-4D97-AF65-F5344CB8AC3E}">
        <p14:creationId xmlns:p14="http://schemas.microsoft.com/office/powerpoint/2010/main" val="2582216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p>
          <a:p>
            <a:pPr>
              <a:spcBef>
                <a:spcPts val="0"/>
              </a:spcBef>
              <a:spcAft>
                <a:spcPts val="200"/>
              </a:spcAft>
            </a:pPr>
            <a:r>
              <a:rPr lang="en-US" sz="1600" dirty="0"/>
              <a:t>Signup for an AWS Educate Account for students.</a:t>
            </a:r>
          </a:p>
          <a:p>
            <a:pPr lvl="1">
              <a:spcBef>
                <a:spcPts val="0"/>
              </a:spcBef>
              <a:spcAft>
                <a:spcPts val="200"/>
              </a:spcAft>
            </a:pPr>
            <a:r>
              <a:rPr lang="en-US" sz="1400" dirty="0">
                <a:hlinkClick r:id="rId3"/>
              </a:rPr>
              <a:t>https://aws.amazon.com/education/awseducate/students/</a:t>
            </a:r>
            <a:endParaRPr lang="en-US" sz="1400" dirty="0"/>
          </a:p>
          <a:p>
            <a:pPr lvl="1">
              <a:spcBef>
                <a:spcPts val="0"/>
              </a:spcBef>
              <a:spcAft>
                <a:spcPts val="200"/>
              </a:spcAft>
            </a:pPr>
            <a:r>
              <a:rPr lang="en-US" sz="1400" dirty="0"/>
              <a:t>This will give you a $100 credit.</a:t>
            </a:r>
          </a:p>
          <a:p>
            <a:pPr lvl="1">
              <a:spcBef>
                <a:spcPts val="0"/>
              </a:spcBef>
              <a:spcAft>
                <a:spcPts val="200"/>
              </a:spcAft>
            </a:pPr>
            <a:r>
              <a:rPr lang="en-US" sz="1400" dirty="0"/>
              <a:t>Using cloud systems reduces complex SW setup on your personal machines.</a:t>
            </a:r>
            <a:br>
              <a:rPr lang="en-US" sz="1400" dirty="0"/>
            </a:br>
            <a:r>
              <a:rPr lang="en-US" sz="1400" dirty="0"/>
              <a:t>Having used cloud systems is a useful skill and looks good on resumes</a:t>
            </a:r>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4"/>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p>
          <a:p>
            <a:pPr>
              <a:spcBef>
                <a:spcPts val="0"/>
              </a:spcBef>
              <a:spcAft>
                <a:spcPts val="200"/>
              </a:spcAft>
            </a:pPr>
            <a:r>
              <a:rPr lang="en-US" sz="1600" dirty="0"/>
              <a:t>We will try to use </a:t>
            </a:r>
            <a:r>
              <a:rPr lang="en-US" sz="1600" dirty="0">
                <a:hlinkClick r:id="rId5"/>
              </a:rPr>
              <a:t>Google Colaboratory</a:t>
            </a:r>
            <a:r>
              <a:rPr lang="en-US" sz="1600" dirty="0"/>
              <a:t>. This should also simplify local environment complexity.</a:t>
            </a:r>
          </a:p>
          <a:p>
            <a:pPr>
              <a:spcBef>
                <a:spcPts val="0"/>
              </a:spcBef>
              <a:spcAft>
                <a:spcPts val="200"/>
              </a:spcAft>
            </a:pPr>
            <a:r>
              <a:rPr lang="en-US" sz="1600" dirty="0"/>
              <a:t>Development environments: Students. Are entitled to a free, annual </a:t>
            </a:r>
            <a:r>
              <a:rPr lang="en-US" sz="1600" dirty="0">
                <a:hlinkClick r:id="rId6"/>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7"/>
              </a:rPr>
              <a:t>DataGrip</a:t>
            </a:r>
            <a:r>
              <a:rPr lang="en-US" sz="1400" dirty="0"/>
              <a:t>. Please install.</a:t>
            </a:r>
          </a:p>
          <a:p>
            <a:pPr lvl="1">
              <a:spcBef>
                <a:spcPts val="0"/>
              </a:spcBef>
              <a:spcAft>
                <a:spcPts val="200"/>
              </a:spcAft>
            </a:pPr>
            <a:r>
              <a:rPr lang="en-US" sz="1400" dirty="0"/>
              <a:t>Installing </a:t>
            </a:r>
            <a:r>
              <a:rPr lang="en-US" sz="1400" dirty="0">
                <a:hlinkClick r:id="rId8"/>
              </a:rPr>
              <a:t>PyCharm</a:t>
            </a:r>
            <a:r>
              <a:rPr lang="en-US" sz="1400" dirty="0"/>
              <a:t> is recommended for all and required for the programming track.</a:t>
            </a:r>
          </a:p>
          <a:p>
            <a:pPr lvl="1">
              <a:spcBef>
                <a:spcPts val="0"/>
              </a:spcBef>
              <a:spcAft>
                <a:spcPts val="200"/>
              </a:spcAft>
            </a:pPr>
            <a:endParaRPr lang="en-US" sz="1400"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241253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pPr>
            <a:r>
              <a:rPr lang="en-US" sz="1400" dirty="0"/>
              <a:t>From the department's new guidance for the course:</a:t>
            </a:r>
          </a:p>
          <a:p>
            <a:pPr lvl="1">
              <a:spcBef>
                <a:spcPts val="0"/>
              </a:spcBef>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pPr>
            <a:r>
              <a:rPr lang="en-US" sz="1400" dirty="0"/>
              <a:t>What does not constitute programming?</a:t>
            </a:r>
          </a:p>
          <a:p>
            <a:pPr lvl="1">
              <a:spcBef>
                <a:spcPts val="0"/>
              </a:spcBef>
            </a:pPr>
            <a:r>
              <a:rPr lang="en-US" sz="1100" dirty="0"/>
              <a:t>Writing queries for a relational, graph, document, or other data management system does not constitute programming and can be expected of all students.</a:t>
            </a:r>
          </a:p>
          <a:p>
            <a:pPr>
              <a:spcBef>
                <a:spcPts val="0"/>
              </a:spcBef>
            </a:pPr>
            <a:r>
              <a:rPr lang="en-US" sz="1400" dirty="0"/>
              <a:t>What constitutes programming?</a:t>
            </a:r>
          </a:p>
          <a:p>
            <a:pPr lvl="1">
              <a:spcBef>
                <a:spcPts val="0"/>
              </a:spcBef>
            </a:pPr>
            <a:r>
              <a:rPr lang="en-US" sz="1100" dirty="0"/>
              <a:t>Reading more than a handful (1-5) lines of code, </a:t>
            </a:r>
            <a:r>
              <a:rPr lang="en-US" sz="1400" dirty="0"/>
              <a:t>Writing Python code that is not directly required to write a query."</a:t>
            </a:r>
          </a:p>
          <a:p>
            <a:pPr>
              <a:spcBef>
                <a:spcPts val="0"/>
              </a:spcBef>
            </a:pPr>
            <a:r>
              <a:rPr lang="en-US" sz="1400" dirty="0"/>
              <a:t>Why I previous only did a programming track:</a:t>
            </a:r>
          </a:p>
          <a:p>
            <a:pPr lvl="1">
              <a:spcBef>
                <a:spcPts val="0"/>
              </a:spcBef>
            </a:pPr>
            <a:r>
              <a:rPr lang="en-US" sz="1100" dirty="0"/>
              <a:t>Any non-trivial use of data and databases in any field requires programming. This is not Star Trek. You cannot shout, "Computer! Analyze ..."</a:t>
            </a:r>
          </a:p>
          <a:p>
            <a:pPr lvl="1">
              <a:spcBef>
                <a:spcPts val="0"/>
              </a:spcBef>
            </a:pPr>
            <a:r>
              <a:rPr lang="en-US" sz="1100" dirty="0"/>
              <a:t>You might think, "But, I do not want to program. I want to go into financial services, private equity, medicine, ... I can just use tools like Pandas or Tableau. You will do some programming for complex scenarios. Get over it.</a:t>
            </a:r>
          </a:p>
          <a:p>
            <a:pPr>
              <a:spcBef>
                <a:spcPts val="0"/>
              </a:spcBef>
            </a:pPr>
            <a:r>
              <a:rPr lang="en-US" sz="1600" dirty="0"/>
              <a:t>Tracks: Programming and non-programming.</a:t>
            </a:r>
          </a:p>
          <a:p>
            <a:pPr lvl="1">
              <a:spcBef>
                <a:spcPts val="0"/>
              </a:spcBef>
            </a:pPr>
            <a:r>
              <a:rPr lang="en-US" sz="1100" dirty="0"/>
              <a:t>There is a common core that involves understanding concepts, modeling data, using databases, etc.</a:t>
            </a:r>
          </a:p>
          <a:p>
            <a:pPr lvl="1">
              <a:spcBef>
                <a:spcPts val="0"/>
              </a:spcBef>
            </a:pPr>
            <a:r>
              <a:rPr lang="en-US" sz="1100" dirty="0"/>
              <a:t>Exams are the same for both tracks. Mix of written questions and practical exercises. Completely take home with several days to complete.</a:t>
            </a:r>
          </a:p>
          <a:p>
            <a:pPr lvl="1">
              <a:spcBef>
                <a:spcPts val="0"/>
              </a:spcBef>
            </a:pPr>
            <a:r>
              <a:rPr lang="en-US" sz="1100" dirty="0"/>
              <a:t>Homework assignments: There is a common core on all assignments for both tracks. Additionally,</a:t>
            </a:r>
          </a:p>
          <a:p>
            <a:pPr lvl="2">
              <a:spcBef>
                <a:spcPts val="0"/>
              </a:spcBef>
            </a:pPr>
            <a:r>
              <a:rPr lang="en-US" sz="1000" dirty="0"/>
              <a:t>Programming track will incrementally build a database centric, cloud-based web application.</a:t>
            </a:r>
          </a:p>
          <a:p>
            <a:pPr lvl="2">
              <a:spcBef>
                <a:spcPts val="0"/>
              </a:spcBef>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600" dirty="0"/>
              <a:t>My homework assignments are:</a:t>
            </a:r>
          </a:p>
          <a:p>
            <a:pPr lvl="1"/>
            <a:r>
              <a:rPr lang="en-US" sz="1400" dirty="0"/>
              <a:t>Open ended.</a:t>
            </a:r>
          </a:p>
          <a:p>
            <a:pPr lvl="1"/>
            <a:r>
              <a:rPr lang="en-US" sz="1400" dirty="0"/>
              <a:t>Vaguely specified.</a:t>
            </a:r>
          </a:p>
          <a:p>
            <a:r>
              <a:rPr lang="en-US" sz="1600" dirty="0"/>
              <a:t>You will complain.</a:t>
            </a:r>
            <a:br>
              <a:rPr lang="en-US" sz="1600" dirty="0"/>
            </a:br>
            <a:r>
              <a:rPr lang="en-US" sz="1600" dirty="0"/>
              <a:t>I will listen sympathetically.</a:t>
            </a:r>
            <a:br>
              <a:rPr lang="en-US" sz="1600" dirty="0"/>
            </a:br>
            <a:r>
              <a:rPr lang="en-US" sz="1600" dirty="0"/>
              <a:t>My professional colleagues and</a:t>
            </a:r>
            <a:br>
              <a:rPr lang="en-US" sz="1600" dirty="0"/>
            </a:br>
            <a:r>
              <a:rPr lang="en-US" sz="1600" dirty="0"/>
              <a:t>I will laugh at you behind your back.</a:t>
            </a:r>
          </a:p>
          <a:p>
            <a:r>
              <a:rPr lang="en-US" sz="1600" dirty="0"/>
              <a:t>Management, clients, partners, etc.</a:t>
            </a:r>
          </a:p>
          <a:p>
            <a:pPr lvl="1"/>
            <a:r>
              <a:rPr lang="en-US" sz="1400" dirty="0"/>
              <a:t>Do not understand technology</a:t>
            </a:r>
            <a:br>
              <a:rPr lang="en-US" sz="1400" dirty="0"/>
            </a:br>
            <a:r>
              <a:rPr lang="en-US" sz="1400" dirty="0"/>
              <a:t>as well as we do.</a:t>
            </a:r>
          </a:p>
          <a:p>
            <a:pPr lvl="1"/>
            <a:r>
              <a:rPr lang="en-US" sz="1400" dirty="0"/>
              <a:t>You will get requirements like,</a:t>
            </a:r>
            <a:br>
              <a:rPr lang="en-US" sz="1400" dirty="0"/>
            </a:br>
            <a:r>
              <a:rPr lang="en-US" sz="1400" dirty="0"/>
              <a:t>“I want it colored mauve because</a:t>
            </a:r>
            <a:br>
              <a:rPr lang="en-US" sz="1400" dirty="0"/>
            </a:br>
            <a:r>
              <a:rPr lang="en-US" sz="1400" dirty="0"/>
              <a:t>that has more RAM.”</a:t>
            </a:r>
          </a:p>
          <a:p>
            <a:r>
              <a:rPr lang="en-US" sz="1600" dirty="0"/>
              <a:t>Converting vague requests into a useful,</a:t>
            </a:r>
            <a:br>
              <a:rPr lang="en-US" sz="1600" dirty="0"/>
            </a:br>
            <a:r>
              <a:rPr lang="en-US" sz="1600" dirty="0"/>
              <a:t>meaningful project that we can implement</a:t>
            </a:r>
            <a:br>
              <a:rPr lang="en-US" sz="1600" dirty="0"/>
            </a:br>
            <a:r>
              <a:rPr lang="en-US" sz="1600" dirty="0"/>
              <a:t>is what we do. Get over it.</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4474448" y="696358"/>
            <a:ext cx="4517152" cy="3750784"/>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1" descr="16x9_BG-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601"/>
            <a:ext cx="9144000" cy="452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55246"/>
            <a:ext cx="9144000"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Lecture 1:</a:t>
            </a:r>
            <a:br>
              <a:rPr lang="en-US" altLang="en-US" sz="2800" i="1" dirty="0">
                <a:solidFill>
                  <a:schemeClr val="bg1"/>
                </a:solidFill>
              </a:rPr>
            </a:br>
            <a:r>
              <a:rPr lang="en-US" altLang="en-US" sz="2800" i="1" dirty="0">
                <a:solidFill>
                  <a:schemeClr val="bg1"/>
                </a:solidFill>
              </a:rPr>
              <a:t>Introduction, Course Overview, Foundational Concepts</a:t>
            </a:r>
          </a:p>
          <a:p>
            <a:pPr algn="ctr"/>
            <a:endParaRPr lang="en-US" altLang="en-US" i="1" dirty="0">
              <a:solidFill>
                <a:schemeClr val="bg1"/>
              </a:solidFill>
            </a:endParaRPr>
          </a:p>
          <a:p>
            <a:pPr algn="ctr"/>
            <a:r>
              <a:rPr lang="en-US" altLang="en-US" i="1" dirty="0">
                <a:solidFill>
                  <a:schemeClr val="bg1"/>
                </a:solidFill>
              </a:rPr>
              <a:t>Donald F. Ferguson (</a:t>
            </a:r>
            <a:r>
              <a:rPr lang="en-US" altLang="en-US" i="1" dirty="0" err="1">
                <a:solidFill>
                  <a:schemeClr val="bg1"/>
                </a:solidFill>
              </a:rPr>
              <a:t>dff@cs.columbia.edu</a:t>
            </a:r>
            <a:r>
              <a:rPr lang="en-US" altLang="en-US" i="1" dirty="0">
                <a:solidFill>
                  <a:schemeClr val="bg1"/>
                </a:solidFill>
              </a:rPr>
              <a:t>)</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9">
            <a:extLst>
              <a:ext uri="{FF2B5EF4-FFF2-40B4-BE49-F238E27FC236}">
                <a16:creationId xmlns:a16="http://schemas.microsoft.com/office/drawing/2014/main" id="{E38DC817-9B6A-744D-80B6-B472E4846CE1}"/>
              </a:ext>
            </a:extLst>
          </p:cNvPr>
          <p:cNvSpPr txBox="1">
            <a:spLocks noChangeArrowheads="1"/>
          </p:cNvSpPr>
          <p:nvPr/>
        </p:nvSpPr>
        <p:spPr bwMode="auto">
          <a:xfrm>
            <a:off x="0" y="13491"/>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000" i="1" dirty="0">
                <a:solidFill>
                  <a:schemeClr val="bg1"/>
                </a:solidFill>
              </a:rPr>
              <a:t>COMS W4111: Introduction to Databases, Section 002, Spring 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p:txBody>
          <a:bodyPr/>
          <a:lstStyle/>
          <a:p>
            <a:r>
              <a:rPr lang="en-US" dirty="0"/>
              <a:t>Target Application/Project</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7620000" y="3960586"/>
            <a:ext cx="823485" cy="549262"/>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7517062" y="3783239"/>
            <a:ext cx="1029363" cy="726609"/>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150637" y="3771459"/>
            <a:ext cx="819150" cy="819150"/>
          </a:xfrm>
          <a:prstGeom prst="rect">
            <a:avLst/>
          </a:prstGeom>
        </p:spPr>
      </p:pic>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620000" y="2800350"/>
            <a:ext cx="732692" cy="714375"/>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463384" y="2716439"/>
            <a:ext cx="1029363" cy="838200"/>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5916862" y="2894759"/>
            <a:ext cx="1286701" cy="546100"/>
          </a:xfrm>
          <a:prstGeom prst="rect">
            <a:avLst/>
          </a:prstGeom>
        </p:spPr>
      </p:pic>
    </p:spTree>
    <p:extLst>
      <p:ext uri="{BB962C8B-B14F-4D97-AF65-F5344CB8AC3E}">
        <p14:creationId xmlns:p14="http://schemas.microsoft.com/office/powerpoint/2010/main" val="346177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COVID-19 and Population Data</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773708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7B59F-3967-3E40-8BA8-5879DCCE5614}"/>
              </a:ext>
            </a:extLst>
          </p:cNvPr>
          <p:cNvSpPr>
            <a:spLocks noGrp="1"/>
          </p:cNvSpPr>
          <p:nvPr>
            <p:ph idx="1"/>
          </p:nvPr>
        </p:nvSpPr>
        <p:spPr/>
        <p:txBody>
          <a:bodyPr/>
          <a:lstStyle/>
          <a:p>
            <a:r>
              <a:rPr lang="en-US" dirty="0">
                <a:solidFill>
                  <a:srgbClr val="0070C0"/>
                </a:solidFill>
              </a:rPr>
              <a:t>United States Census Bureau – City and Town Population Totals: 2010-2019</a:t>
            </a:r>
          </a:p>
          <a:p>
            <a:r>
              <a:rPr lang="en-US" dirty="0"/>
              <a:t>NY Times Dataset</a:t>
            </a:r>
          </a:p>
          <a:p>
            <a:pPr lvl="1"/>
            <a:r>
              <a:rPr lang="en-US" dirty="0"/>
              <a:t>Date</a:t>
            </a:r>
          </a:p>
          <a:p>
            <a:pPr lvl="1"/>
            <a:r>
              <a:rPr lang="en-US" dirty="0"/>
              <a:t>County</a:t>
            </a:r>
          </a:p>
          <a:p>
            <a:pPr lvl="1"/>
            <a:r>
              <a:rPr lang="en-US" dirty="0"/>
              <a:t>State</a:t>
            </a:r>
          </a:p>
          <a:p>
            <a:pPr lvl="1"/>
            <a:r>
              <a:rPr lang="en-US" dirty="0"/>
              <a:t>FIPS</a:t>
            </a:r>
          </a:p>
          <a:p>
            <a:pPr lvl="1"/>
            <a:r>
              <a:rPr lang="en-US" dirty="0"/>
              <a:t>Cases</a:t>
            </a:r>
          </a:p>
          <a:p>
            <a:pPr lvl="1"/>
            <a:r>
              <a:rPr lang="en-US" dirty="0"/>
              <a:t>Deaths</a:t>
            </a:r>
            <a:br>
              <a:rPr lang="en-US" dirty="0"/>
            </a:br>
            <a:endParaRPr lang="en-US" dirty="0"/>
          </a:p>
          <a:p>
            <a:r>
              <a:rPr lang="en-US" dirty="0"/>
              <a:t>Why two data sources?</a:t>
            </a:r>
            <a:br>
              <a:rPr lang="en-US" dirty="0"/>
            </a:br>
            <a:r>
              <a:rPr lang="en-US" dirty="0"/>
              <a:t>I need population to compute rates.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08B660E6-2406-E346-A14D-A28B242FE930}"/>
              </a:ext>
            </a:extLst>
          </p:cNvPr>
          <p:cNvSpPr>
            <a:spLocks noGrp="1"/>
          </p:cNvSpPr>
          <p:nvPr>
            <p:ph type="title"/>
          </p:nvPr>
        </p:nvSpPr>
        <p:spPr/>
        <p:txBody>
          <a:bodyPr/>
          <a:lstStyle/>
          <a:p>
            <a:r>
              <a:rPr lang="en-US" dirty="0"/>
              <a:t>Two Sources of Information</a:t>
            </a:r>
          </a:p>
        </p:txBody>
      </p:sp>
      <p:pic>
        <p:nvPicPr>
          <p:cNvPr id="4" name="Picture 3">
            <a:extLst>
              <a:ext uri="{FF2B5EF4-FFF2-40B4-BE49-F238E27FC236}">
                <a16:creationId xmlns:a16="http://schemas.microsoft.com/office/drawing/2014/main" id="{62D4057A-645A-4243-A620-0BF660150BD0}"/>
              </a:ext>
            </a:extLst>
          </p:cNvPr>
          <p:cNvPicPr>
            <a:picLocks noChangeAspect="1"/>
          </p:cNvPicPr>
          <p:nvPr/>
        </p:nvPicPr>
        <p:blipFill>
          <a:blip r:embed="rId2"/>
          <a:stretch>
            <a:fillRect/>
          </a:stretch>
        </p:blipFill>
        <p:spPr>
          <a:xfrm>
            <a:off x="4419600" y="933450"/>
            <a:ext cx="4648906" cy="3352800"/>
          </a:xfrm>
          <a:prstGeom prst="rect">
            <a:avLst/>
          </a:prstGeom>
          <a:ln w="38100">
            <a:solidFill>
              <a:srgbClr val="0070C0"/>
            </a:solidFill>
          </a:ln>
        </p:spPr>
      </p:pic>
    </p:spTree>
    <p:extLst>
      <p:ext uri="{BB962C8B-B14F-4D97-AF65-F5344CB8AC3E}">
        <p14:creationId xmlns:p14="http://schemas.microsoft.com/office/powerpoint/2010/main" val="2439163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A92707-B28E-4143-92CD-02DEEFBC805B}"/>
              </a:ext>
            </a:extLst>
          </p:cNvPr>
          <p:cNvSpPr>
            <a:spLocks noGrp="1"/>
          </p:cNvSpPr>
          <p:nvPr>
            <p:ph idx="1"/>
          </p:nvPr>
        </p:nvSpPr>
        <p:spPr>
          <a:xfrm>
            <a:off x="160764" y="474638"/>
            <a:ext cx="8839200" cy="4038600"/>
          </a:xfrm>
        </p:spPr>
        <p:txBody>
          <a:bodyPr/>
          <a:lstStyle/>
          <a:p>
            <a:r>
              <a:rPr lang="en-US" sz="1800" dirty="0"/>
              <a:t>There are two sets of data linked by values in columns:</a:t>
            </a:r>
          </a:p>
          <a:p>
            <a:pPr lvl="1"/>
            <a:r>
              <a:rPr lang="en-US" sz="1600" dirty="0"/>
              <a:t>NY Times data FIPS column.</a:t>
            </a:r>
          </a:p>
          <a:p>
            <a:pPr lvl="1"/>
            <a:r>
              <a:rPr lang="en-US" sz="1600" dirty="0"/>
              <a:t>Census Data Place concatenation of state and county codes.</a:t>
            </a:r>
          </a:p>
          <a:p>
            <a:r>
              <a:rPr lang="en-US" sz="1800" dirty="0"/>
              <a:t>No of rows: NY Times Data – 870K, Census Data: 81K</a:t>
            </a:r>
          </a:p>
          <a:p>
            <a:r>
              <a:rPr lang="en-US" sz="1800" dirty="0"/>
              <a:t>Producing a new “table” that contains matching rows can be tricky.</a:t>
            </a:r>
          </a:p>
          <a:p>
            <a:pPr lvl="1"/>
            <a:r>
              <a:rPr lang="en-US" sz="1600" dirty="0"/>
              <a:t>I could write a program, or</a:t>
            </a:r>
          </a:p>
          <a:p>
            <a:pPr lvl="1"/>
            <a:r>
              <a:rPr lang="en-US" sz="1600" dirty="0"/>
              <a:t>There is a complicated set of instructions I can follow to accomplish in Excel.</a:t>
            </a:r>
          </a:p>
          <a:p>
            <a:r>
              <a:rPr lang="en-US" sz="1800" dirty="0"/>
              <a:t>Even if I could figure it out, it would execute slowly. There are a lot of possible matches.</a:t>
            </a:r>
          </a:p>
          <a:p>
            <a:r>
              <a:rPr lang="en-US" sz="1800" i="1" dirty="0"/>
              <a:t>It would seem that solving this problem of efficiently “joining” rows from multiple, large tables based on column values is a common problem.</a:t>
            </a:r>
          </a:p>
          <a:p>
            <a:pPr lvl="1"/>
            <a:r>
              <a:rPr lang="en-US" sz="1600" dirty="0"/>
              <a:t>It would be nice if there were something that could implement the operation in a general way for arbitrary tables.</a:t>
            </a:r>
          </a:p>
          <a:p>
            <a:pPr lvl="1"/>
            <a:r>
              <a:rPr lang="en-US" sz="1600" dirty="0"/>
              <a:t>Oh. And the Census data is by town, and I need to roll up by county. This just got harder.</a:t>
            </a:r>
          </a:p>
          <a:p>
            <a:pPr lvl="1"/>
            <a:endParaRPr lang="en-US" sz="1600" dirty="0"/>
          </a:p>
          <a:p>
            <a:pPr lvl="1"/>
            <a:endParaRPr lang="en-US" sz="1600" dirty="0"/>
          </a:p>
        </p:txBody>
      </p:sp>
      <p:sp>
        <p:nvSpPr>
          <p:cNvPr id="5" name="Title 4">
            <a:extLst>
              <a:ext uri="{FF2B5EF4-FFF2-40B4-BE49-F238E27FC236}">
                <a16:creationId xmlns:a16="http://schemas.microsoft.com/office/drawing/2014/main" id="{ED3DB171-1C59-204B-8DEC-8ADE2EB00314}"/>
              </a:ext>
            </a:extLst>
          </p:cNvPr>
          <p:cNvSpPr>
            <a:spLocks noGrp="1"/>
          </p:cNvSpPr>
          <p:nvPr>
            <p:ph type="title"/>
          </p:nvPr>
        </p:nvSpPr>
        <p:spPr/>
        <p:txBody>
          <a:bodyPr/>
          <a:lstStyle/>
          <a:p>
            <a:r>
              <a:rPr lang="en-US" dirty="0"/>
              <a:t>Problem 1 – Join on FIPS Codes</a:t>
            </a:r>
          </a:p>
        </p:txBody>
      </p:sp>
    </p:spTree>
    <p:extLst>
      <p:ext uri="{BB962C8B-B14F-4D97-AF65-F5344CB8AC3E}">
        <p14:creationId xmlns:p14="http://schemas.microsoft.com/office/powerpoint/2010/main" val="746298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4D00F-629F-8F40-8EC7-0D76D62CE205}"/>
              </a:ext>
            </a:extLst>
          </p:cNvPr>
          <p:cNvSpPr>
            <a:spLocks noGrp="1"/>
          </p:cNvSpPr>
          <p:nvPr>
            <p:ph type="title"/>
          </p:nvPr>
        </p:nvSpPr>
        <p:spPr/>
        <p:txBody>
          <a:bodyPr/>
          <a:lstStyle/>
          <a:p>
            <a:r>
              <a:rPr lang="en-US" dirty="0"/>
              <a:t>This is what </a:t>
            </a:r>
            <a:r>
              <a:rPr lang="en-US" i="1" dirty="0"/>
              <a:t>Relational Databases Do.</a:t>
            </a:r>
            <a:endParaRPr lang="en-US" dirty="0"/>
          </a:p>
        </p:txBody>
      </p:sp>
      <p:pic>
        <p:nvPicPr>
          <p:cNvPr id="6" name="Picture 5">
            <a:extLst>
              <a:ext uri="{FF2B5EF4-FFF2-40B4-BE49-F238E27FC236}">
                <a16:creationId xmlns:a16="http://schemas.microsoft.com/office/drawing/2014/main" id="{B6DFD489-1731-014C-9A72-1F3EF3498DCA}"/>
              </a:ext>
            </a:extLst>
          </p:cNvPr>
          <p:cNvPicPr>
            <a:picLocks noChangeAspect="1"/>
          </p:cNvPicPr>
          <p:nvPr/>
        </p:nvPicPr>
        <p:blipFill>
          <a:blip r:embed="rId2"/>
          <a:stretch>
            <a:fillRect/>
          </a:stretch>
        </p:blipFill>
        <p:spPr>
          <a:xfrm>
            <a:off x="160763" y="2813280"/>
            <a:ext cx="4700788" cy="1724918"/>
          </a:xfrm>
          <a:prstGeom prst="rect">
            <a:avLst/>
          </a:prstGeom>
        </p:spPr>
      </p:pic>
      <p:sp>
        <p:nvSpPr>
          <p:cNvPr id="2" name="Content Placeholder 1">
            <a:extLst>
              <a:ext uri="{FF2B5EF4-FFF2-40B4-BE49-F238E27FC236}">
                <a16:creationId xmlns:a16="http://schemas.microsoft.com/office/drawing/2014/main" id="{35014958-4BD2-4042-8BEF-1395C5E63B6B}"/>
              </a:ext>
            </a:extLst>
          </p:cNvPr>
          <p:cNvSpPr>
            <a:spLocks noGrp="1"/>
          </p:cNvSpPr>
          <p:nvPr>
            <p:ph idx="1"/>
          </p:nvPr>
        </p:nvSpPr>
        <p:spPr>
          <a:xfrm>
            <a:off x="145738" y="514350"/>
            <a:ext cx="4350062" cy="1524000"/>
          </a:xfrm>
        </p:spPr>
        <p:txBody>
          <a:bodyPr/>
          <a:lstStyle/>
          <a:p>
            <a:pPr marL="0" indent="0">
              <a:buNone/>
            </a:pPr>
            <a:r>
              <a:rPr lang="en-US" sz="1600" dirty="0"/>
              <a:t>I want</a:t>
            </a:r>
          </a:p>
          <a:p>
            <a:r>
              <a:rPr lang="en-US" sz="1600" dirty="0"/>
              <a:t>All the columns from </a:t>
            </a:r>
            <a:r>
              <a:rPr lang="en-US" sz="1600" dirty="0" err="1"/>
              <a:t>nyt_us_counties</a:t>
            </a:r>
            <a:r>
              <a:rPr lang="en-US" sz="1600" dirty="0"/>
              <a:t>.</a:t>
            </a:r>
          </a:p>
          <a:p>
            <a:r>
              <a:rPr lang="en-US" sz="1600" dirty="0"/>
              <a:t>Census estimates:</a:t>
            </a:r>
          </a:p>
          <a:p>
            <a:pPr lvl="1"/>
            <a:r>
              <a:rPr lang="en-US" sz="1400" dirty="0" err="1"/>
              <a:t>Concat</a:t>
            </a:r>
            <a:r>
              <a:rPr lang="en-US" sz="1400" dirty="0"/>
              <a:t> state and country FIPS.</a:t>
            </a:r>
          </a:p>
          <a:p>
            <a:pPr lvl="1"/>
            <a:r>
              <a:rPr lang="en-US" sz="1400" dirty="0"/>
              <a:t>Group by FIPS and sum the population.</a:t>
            </a:r>
          </a:p>
          <a:p>
            <a:r>
              <a:rPr lang="en-US" sz="1600" dirty="0"/>
              <a:t>Join the two tables on FIPs.</a:t>
            </a:r>
          </a:p>
        </p:txBody>
      </p:sp>
      <p:pic>
        <p:nvPicPr>
          <p:cNvPr id="7" name="Picture 6">
            <a:extLst>
              <a:ext uri="{FF2B5EF4-FFF2-40B4-BE49-F238E27FC236}">
                <a16:creationId xmlns:a16="http://schemas.microsoft.com/office/drawing/2014/main" id="{6E2FC694-29B6-1A45-A9E2-7713D491A094}"/>
              </a:ext>
            </a:extLst>
          </p:cNvPr>
          <p:cNvPicPr>
            <a:picLocks noChangeAspect="1"/>
          </p:cNvPicPr>
          <p:nvPr/>
        </p:nvPicPr>
        <p:blipFill>
          <a:blip r:embed="rId3"/>
          <a:stretch>
            <a:fillRect/>
          </a:stretch>
        </p:blipFill>
        <p:spPr>
          <a:xfrm>
            <a:off x="5867400" y="1504950"/>
            <a:ext cx="2663456" cy="3181350"/>
          </a:xfrm>
          <a:prstGeom prst="rect">
            <a:avLst/>
          </a:prstGeom>
        </p:spPr>
      </p:pic>
      <p:sp>
        <p:nvSpPr>
          <p:cNvPr id="8" name="TextBox 7">
            <a:extLst>
              <a:ext uri="{FF2B5EF4-FFF2-40B4-BE49-F238E27FC236}">
                <a16:creationId xmlns:a16="http://schemas.microsoft.com/office/drawing/2014/main" id="{3D657AB4-9677-A944-8FA6-F06716C66E1B}"/>
              </a:ext>
            </a:extLst>
          </p:cNvPr>
          <p:cNvSpPr txBox="1"/>
          <p:nvPr/>
        </p:nvSpPr>
        <p:spPr>
          <a:xfrm>
            <a:off x="4114800" y="556999"/>
            <a:ext cx="4705327"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You declare the result that you want in a special language.</a:t>
            </a:r>
          </a:p>
          <a:p>
            <a:pPr marL="285750" indent="-285750">
              <a:buFont typeface="Arial" panose="020B0604020202020204" pitchFamily="34" charset="0"/>
              <a:buChar char="•"/>
            </a:pPr>
            <a:r>
              <a:rPr lang="en-US" sz="1400" dirty="0"/>
              <a:t>The DB engine figures out how to efficiently</a:t>
            </a:r>
            <a:br>
              <a:rPr lang="en-US" sz="1400" dirty="0"/>
            </a:br>
            <a:r>
              <a:rPr lang="en-US" sz="1400" dirty="0"/>
              <a:t>product the result.</a:t>
            </a:r>
          </a:p>
          <a:p>
            <a:pPr marL="285750" indent="-285750">
              <a:buFont typeface="Arial" panose="020B0604020202020204" pitchFamily="34" charset="0"/>
              <a:buChar char="•"/>
            </a:pPr>
            <a:r>
              <a:rPr lang="en-US" sz="1400" dirty="0"/>
              <a:t>Basically, it write the program based on the result you</a:t>
            </a:r>
            <a:br>
              <a:rPr lang="en-US" sz="1400" dirty="0"/>
            </a:br>
            <a:r>
              <a:rPr lang="en-US" sz="1400" dirty="0"/>
              <a:t>declared you want.</a:t>
            </a:r>
          </a:p>
        </p:txBody>
      </p:sp>
      <p:sp>
        <p:nvSpPr>
          <p:cNvPr id="9" name="Down Arrow 8">
            <a:extLst>
              <a:ext uri="{FF2B5EF4-FFF2-40B4-BE49-F238E27FC236}">
                <a16:creationId xmlns:a16="http://schemas.microsoft.com/office/drawing/2014/main" id="{DAAE3EDC-DA96-1F48-BBF4-E0C290C35E67}"/>
              </a:ext>
            </a:extLst>
          </p:cNvPr>
          <p:cNvSpPr/>
          <p:nvPr/>
        </p:nvSpPr>
        <p:spPr>
          <a:xfrm>
            <a:off x="1752600" y="2190750"/>
            <a:ext cx="304800" cy="622530"/>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C889702B-5F97-0C44-8607-70FF543AD615}"/>
              </a:ext>
            </a:extLst>
          </p:cNvPr>
          <p:cNvSpPr/>
          <p:nvPr/>
        </p:nvSpPr>
        <p:spPr>
          <a:xfrm rot="16200000">
            <a:off x="4586566" y="1947584"/>
            <a:ext cx="304800" cy="1857932"/>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616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E4D00F-629F-8F40-8EC7-0D76D62CE205}"/>
              </a:ext>
            </a:extLst>
          </p:cNvPr>
          <p:cNvSpPr>
            <a:spLocks noGrp="1"/>
          </p:cNvSpPr>
          <p:nvPr>
            <p:ph type="title"/>
          </p:nvPr>
        </p:nvSpPr>
        <p:spPr/>
        <p:txBody>
          <a:bodyPr/>
          <a:lstStyle/>
          <a:p>
            <a:r>
              <a:rPr lang="en-US" dirty="0"/>
              <a:t>This is what </a:t>
            </a:r>
            <a:r>
              <a:rPr lang="en-US" i="1" dirty="0"/>
              <a:t>Relational Databases Do.</a:t>
            </a:r>
            <a:endParaRPr lang="en-US" dirty="0"/>
          </a:p>
        </p:txBody>
      </p:sp>
      <p:sp>
        <p:nvSpPr>
          <p:cNvPr id="5" name="Content Placeholder 4">
            <a:extLst>
              <a:ext uri="{FF2B5EF4-FFF2-40B4-BE49-F238E27FC236}">
                <a16:creationId xmlns:a16="http://schemas.microsoft.com/office/drawing/2014/main" id="{CEB2606E-9711-0C43-9518-ADED774D9374}"/>
              </a:ext>
            </a:extLst>
          </p:cNvPr>
          <p:cNvSpPr>
            <a:spLocks noGrp="1"/>
          </p:cNvSpPr>
          <p:nvPr>
            <p:ph idx="1"/>
          </p:nvPr>
        </p:nvSpPr>
        <p:spPr>
          <a:xfrm>
            <a:off x="176863" y="590550"/>
            <a:ext cx="8839200" cy="4038600"/>
          </a:xfrm>
        </p:spPr>
        <p:txBody>
          <a:bodyPr/>
          <a:lstStyle/>
          <a:p>
            <a:r>
              <a:rPr lang="en-US" dirty="0"/>
              <a:t>Do what you just did, but only for</a:t>
            </a:r>
          </a:p>
          <a:p>
            <a:pPr lvl="1"/>
            <a:r>
              <a:rPr lang="en-US" dirty="0"/>
              <a:t>Plymouth County, MA</a:t>
            </a:r>
          </a:p>
          <a:p>
            <a:pPr lvl="1"/>
            <a:r>
              <a:rPr lang="en-US" dirty="0"/>
              <a:t>In July of 2020.</a:t>
            </a:r>
          </a:p>
          <a:p>
            <a:pPr lvl="1"/>
            <a:endParaRPr lang="en-US" dirty="0"/>
          </a:p>
        </p:txBody>
      </p:sp>
      <p:pic>
        <p:nvPicPr>
          <p:cNvPr id="9" name="Picture 8">
            <a:extLst>
              <a:ext uri="{FF2B5EF4-FFF2-40B4-BE49-F238E27FC236}">
                <a16:creationId xmlns:a16="http://schemas.microsoft.com/office/drawing/2014/main" id="{B6D4A784-5A18-3249-BF34-A266E3301F4C}"/>
              </a:ext>
            </a:extLst>
          </p:cNvPr>
          <p:cNvPicPr>
            <a:picLocks noChangeAspect="1"/>
          </p:cNvPicPr>
          <p:nvPr/>
        </p:nvPicPr>
        <p:blipFill>
          <a:blip r:embed="rId2"/>
          <a:stretch>
            <a:fillRect/>
          </a:stretch>
        </p:blipFill>
        <p:spPr>
          <a:xfrm>
            <a:off x="127937" y="1809750"/>
            <a:ext cx="4032250" cy="2367953"/>
          </a:xfrm>
          <a:prstGeom prst="rect">
            <a:avLst/>
          </a:prstGeom>
        </p:spPr>
      </p:pic>
      <p:pic>
        <p:nvPicPr>
          <p:cNvPr id="10" name="Picture 9">
            <a:extLst>
              <a:ext uri="{FF2B5EF4-FFF2-40B4-BE49-F238E27FC236}">
                <a16:creationId xmlns:a16="http://schemas.microsoft.com/office/drawing/2014/main" id="{5C0D26AB-4AF6-414F-8A7F-71A5A4E89EF5}"/>
              </a:ext>
            </a:extLst>
          </p:cNvPr>
          <p:cNvPicPr>
            <a:picLocks noChangeAspect="1"/>
          </p:cNvPicPr>
          <p:nvPr/>
        </p:nvPicPr>
        <p:blipFill>
          <a:blip r:embed="rId3"/>
          <a:stretch>
            <a:fillRect/>
          </a:stretch>
        </p:blipFill>
        <p:spPr>
          <a:xfrm>
            <a:off x="4343400" y="590550"/>
            <a:ext cx="2504902" cy="2724150"/>
          </a:xfrm>
          <a:prstGeom prst="rect">
            <a:avLst/>
          </a:prstGeom>
        </p:spPr>
      </p:pic>
      <p:pic>
        <p:nvPicPr>
          <p:cNvPr id="11" name="Picture 10">
            <a:extLst>
              <a:ext uri="{FF2B5EF4-FFF2-40B4-BE49-F238E27FC236}">
                <a16:creationId xmlns:a16="http://schemas.microsoft.com/office/drawing/2014/main" id="{633C04FD-0030-984C-BBF4-FA946AA69E92}"/>
              </a:ext>
            </a:extLst>
          </p:cNvPr>
          <p:cNvPicPr>
            <a:picLocks noChangeAspect="1"/>
          </p:cNvPicPr>
          <p:nvPr/>
        </p:nvPicPr>
        <p:blipFill>
          <a:blip r:embed="rId4"/>
          <a:stretch>
            <a:fillRect/>
          </a:stretch>
        </p:blipFill>
        <p:spPr>
          <a:xfrm>
            <a:off x="7096250" y="1657350"/>
            <a:ext cx="1701914" cy="2724150"/>
          </a:xfrm>
          <a:prstGeom prst="rect">
            <a:avLst/>
          </a:prstGeom>
        </p:spPr>
      </p:pic>
      <p:sp>
        <p:nvSpPr>
          <p:cNvPr id="12" name="TextBox 11">
            <a:extLst>
              <a:ext uri="{FF2B5EF4-FFF2-40B4-BE49-F238E27FC236}">
                <a16:creationId xmlns:a16="http://schemas.microsoft.com/office/drawing/2014/main" id="{D45C817B-EBB8-144C-8E76-393AF91C6C24}"/>
              </a:ext>
            </a:extLst>
          </p:cNvPr>
          <p:cNvSpPr txBox="1"/>
          <p:nvPr/>
        </p:nvSpPr>
        <p:spPr>
          <a:xfrm>
            <a:off x="3124200" y="3814286"/>
            <a:ext cx="4157292"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The relational model is an </a:t>
            </a:r>
            <a:r>
              <a:rPr lang="en-US" sz="1400" i="1" dirty="0"/>
              <a:t>algebra.</a:t>
            </a:r>
          </a:p>
          <a:p>
            <a:pPr marL="285750" indent="-285750">
              <a:buFont typeface="Arial" panose="020B0604020202020204" pitchFamily="34" charset="0"/>
              <a:buChar char="•"/>
            </a:pPr>
            <a:r>
              <a:rPr lang="en-US" sz="1400" dirty="0"/>
              <a:t>Operations on tables produce tables, which can be</a:t>
            </a:r>
            <a:br>
              <a:rPr lang="en-US" sz="1400" dirty="0"/>
            </a:br>
            <a:r>
              <a:rPr lang="en-US" sz="1400" dirty="0"/>
              <a:t>operands in other queries.</a:t>
            </a:r>
          </a:p>
        </p:txBody>
      </p:sp>
    </p:spTree>
    <p:extLst>
      <p:ext uri="{BB962C8B-B14F-4D97-AF65-F5344CB8AC3E}">
        <p14:creationId xmlns:p14="http://schemas.microsoft.com/office/powerpoint/2010/main" val="389167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1047750"/>
            <a:ext cx="8839200" cy="1295400"/>
          </a:xfrm>
        </p:spPr>
        <p:txBody>
          <a:bodyPr/>
          <a:lstStyle/>
          <a:p>
            <a:r>
              <a:rPr lang="en-US" dirty="0"/>
              <a:t>Switch to </a:t>
            </a:r>
            <a:r>
              <a:rPr lang="en-US" dirty="0" err="1"/>
              <a:t>Jupyter</a:t>
            </a:r>
            <a:r>
              <a:rPr lang="en-US" dirty="0"/>
              <a:t> Notebook</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do some hands-on work ...</a:t>
            </a:r>
          </a:p>
        </p:txBody>
      </p:sp>
    </p:spTree>
    <p:extLst>
      <p:ext uri="{BB962C8B-B14F-4D97-AF65-F5344CB8AC3E}">
        <p14:creationId xmlns:p14="http://schemas.microsoft.com/office/powerpoint/2010/main" val="1425022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dirty="0"/>
              <a:t>Query Engines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57150"/>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4196687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1C2A-53F7-0D4A-8DAD-955AEA68742D}"/>
              </a:ext>
            </a:extLst>
          </p:cNvPr>
          <p:cNvSpPr>
            <a:spLocks noGrp="1"/>
          </p:cNvSpPr>
          <p:nvPr>
            <p:ph type="title"/>
          </p:nvPr>
        </p:nvSpPr>
        <p:spPr/>
        <p:txBody>
          <a:bodyPr/>
          <a:lstStyle/>
          <a:p>
            <a:r>
              <a:rPr lang="en-US" dirty="0"/>
              <a:t>Hmm. That was some dark magic, but ... ...</a:t>
            </a:r>
          </a:p>
        </p:txBody>
      </p:sp>
      <p:sp>
        <p:nvSpPr>
          <p:cNvPr id="3" name="Content Placeholder 2">
            <a:extLst>
              <a:ext uri="{FF2B5EF4-FFF2-40B4-BE49-F238E27FC236}">
                <a16:creationId xmlns:a16="http://schemas.microsoft.com/office/drawing/2014/main" id="{FF71AE23-0D22-4F47-9A49-E9B2FC4F8A35}"/>
              </a:ext>
            </a:extLst>
          </p:cNvPr>
          <p:cNvSpPr>
            <a:spLocks noGrp="1"/>
          </p:cNvSpPr>
          <p:nvPr>
            <p:ph idx="1"/>
          </p:nvPr>
        </p:nvSpPr>
        <p:spPr/>
        <p:txBody>
          <a:bodyPr/>
          <a:lstStyle/>
          <a:p>
            <a:r>
              <a:rPr lang="en-US" sz="1600" dirty="0"/>
              <a:t>I started this example with the</a:t>
            </a:r>
            <a:br>
              <a:rPr lang="en-US" sz="1600" dirty="0"/>
            </a:br>
            <a:r>
              <a:rPr lang="en-US" sz="1600" dirty="0"/>
              <a:t>complexity of “</a:t>
            </a:r>
            <a:r>
              <a:rPr lang="en-US" sz="1600" dirty="0" err="1"/>
              <a:t>JOINing</a:t>
            </a:r>
            <a:r>
              <a:rPr lang="en-US" sz="1600" dirty="0"/>
              <a:t>”</a:t>
            </a:r>
            <a:br>
              <a:rPr lang="en-US" sz="1600" dirty="0"/>
            </a:br>
            <a:r>
              <a:rPr lang="en-US" sz="1600" dirty="0"/>
              <a:t>data from two tables.</a:t>
            </a:r>
          </a:p>
          <a:p>
            <a:pPr lvl="1"/>
            <a:r>
              <a:rPr lang="en-US" sz="1400" dirty="0"/>
              <a:t>COVID data.</a:t>
            </a:r>
          </a:p>
          <a:p>
            <a:pPr lvl="1"/>
            <a:r>
              <a:rPr lang="en-US" sz="1400" dirty="0"/>
              <a:t>Census population data.</a:t>
            </a:r>
          </a:p>
          <a:p>
            <a:r>
              <a:rPr lang="en-US" sz="1600" dirty="0"/>
              <a:t>Where is the analysis of “rates”</a:t>
            </a:r>
            <a:br>
              <a:rPr lang="en-US" sz="1600" dirty="0"/>
            </a:br>
            <a:r>
              <a:rPr lang="en-US" sz="1600" dirty="0"/>
              <a:t>based on population.</a:t>
            </a:r>
          </a:p>
          <a:p>
            <a:r>
              <a:rPr lang="en-US" sz="1600" dirty="0"/>
              <a:t>Well, it turns out the data is</a:t>
            </a:r>
            <a:br>
              <a:rPr lang="en-US" sz="1600" dirty="0"/>
            </a:br>
            <a:r>
              <a:rPr lang="en-US" sz="1600" dirty="0"/>
              <a:t>incomplete.</a:t>
            </a:r>
          </a:p>
          <a:p>
            <a:pPr lvl="1"/>
            <a:r>
              <a:rPr lang="en-US" sz="1400" dirty="0"/>
              <a:t>NYT COVID data has one number</a:t>
            </a:r>
            <a:br>
              <a:rPr lang="en-US" sz="1400" dirty="0"/>
            </a:br>
            <a:r>
              <a:rPr lang="en-US" sz="1400" dirty="0"/>
              <a:t>for NYC.</a:t>
            </a:r>
          </a:p>
          <a:p>
            <a:pPr lvl="1"/>
            <a:r>
              <a:rPr lang="en-US" sz="1400" dirty="0"/>
              <a:t>But, ... NYC is five counties.</a:t>
            </a:r>
          </a:p>
          <a:p>
            <a:pPr lvl="1"/>
            <a:r>
              <a:rPr lang="en-US" sz="1400" dirty="0"/>
              <a:t>I could not do the JOIN.</a:t>
            </a:r>
          </a:p>
          <a:p>
            <a:r>
              <a:rPr lang="en-US" sz="1600" dirty="0"/>
              <a:t>This requires me to perform</a:t>
            </a:r>
            <a:br>
              <a:rPr lang="en-US" sz="1600" dirty="0"/>
            </a:br>
            <a:r>
              <a:rPr lang="en-US" sz="1600" i="1" dirty="0"/>
              <a:t>Data Cleansing.</a:t>
            </a:r>
            <a:endParaRPr lang="en-US" sz="1600" dirty="0"/>
          </a:p>
        </p:txBody>
      </p:sp>
      <p:pic>
        <p:nvPicPr>
          <p:cNvPr id="5" name="Picture 4">
            <a:extLst>
              <a:ext uri="{FF2B5EF4-FFF2-40B4-BE49-F238E27FC236}">
                <a16:creationId xmlns:a16="http://schemas.microsoft.com/office/drawing/2014/main" id="{0AA55173-5385-804C-B51A-825541D15BED}"/>
              </a:ext>
            </a:extLst>
          </p:cNvPr>
          <p:cNvPicPr>
            <a:picLocks noChangeAspect="1"/>
          </p:cNvPicPr>
          <p:nvPr/>
        </p:nvPicPr>
        <p:blipFill>
          <a:blip r:embed="rId2"/>
          <a:stretch>
            <a:fillRect/>
          </a:stretch>
        </p:blipFill>
        <p:spPr>
          <a:xfrm>
            <a:off x="3886201" y="554865"/>
            <a:ext cx="5074096" cy="3911508"/>
          </a:xfrm>
          <a:prstGeom prst="rect">
            <a:avLst/>
          </a:prstGeom>
        </p:spPr>
      </p:pic>
      <p:sp>
        <p:nvSpPr>
          <p:cNvPr id="6" name="Cloud Callout 5">
            <a:extLst>
              <a:ext uri="{FF2B5EF4-FFF2-40B4-BE49-F238E27FC236}">
                <a16:creationId xmlns:a16="http://schemas.microsoft.com/office/drawing/2014/main" id="{2F3D99B3-4B0F-A044-96B2-F9F120BA57EC}"/>
              </a:ext>
            </a:extLst>
          </p:cNvPr>
          <p:cNvSpPr/>
          <p:nvPr/>
        </p:nvSpPr>
        <p:spPr>
          <a:xfrm>
            <a:off x="3221708" y="430188"/>
            <a:ext cx="2874292" cy="1303362"/>
          </a:xfrm>
          <a:prstGeom prst="cloudCallout">
            <a:avLst>
              <a:gd name="adj1" fmla="val 41758"/>
              <a:gd name="adj2" fmla="val 61071"/>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That was some dark magic, but what about population?</a:t>
            </a:r>
          </a:p>
        </p:txBody>
      </p:sp>
    </p:spTree>
    <p:extLst>
      <p:ext uri="{BB962C8B-B14F-4D97-AF65-F5344CB8AC3E}">
        <p14:creationId xmlns:p14="http://schemas.microsoft.com/office/powerpoint/2010/main" val="40285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3605119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437776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96BF5-61E8-154F-88A5-42D20ABC76BE}"/>
              </a:ext>
            </a:extLst>
          </p:cNvPr>
          <p:cNvSpPr>
            <a:spLocks noGrp="1"/>
          </p:cNvSpPr>
          <p:nvPr>
            <p:ph type="title"/>
          </p:nvPr>
        </p:nvSpPr>
        <p:spPr/>
        <p:txBody>
          <a:bodyPr/>
          <a:lstStyle/>
          <a:p>
            <a:r>
              <a:rPr lang="en-US" dirty="0"/>
              <a:t>It would be nice if ..., but sadly ...</a:t>
            </a:r>
          </a:p>
        </p:txBody>
      </p:sp>
      <p:pic>
        <p:nvPicPr>
          <p:cNvPr id="4" name="Picture 3">
            <a:extLst>
              <a:ext uri="{FF2B5EF4-FFF2-40B4-BE49-F238E27FC236}">
                <a16:creationId xmlns:a16="http://schemas.microsoft.com/office/drawing/2014/main" id="{F0A0884A-F396-E441-80BB-61F768733B2D}"/>
              </a:ext>
            </a:extLst>
          </p:cNvPr>
          <p:cNvPicPr>
            <a:picLocks noChangeAspect="1"/>
          </p:cNvPicPr>
          <p:nvPr/>
        </p:nvPicPr>
        <p:blipFill>
          <a:blip r:embed="rId2"/>
          <a:stretch>
            <a:fillRect/>
          </a:stretch>
        </p:blipFill>
        <p:spPr>
          <a:xfrm>
            <a:off x="838200" y="516014"/>
            <a:ext cx="7239000" cy="4111471"/>
          </a:xfrm>
          <a:prstGeom prst="rect">
            <a:avLst/>
          </a:prstGeom>
        </p:spPr>
      </p:pic>
      <p:sp>
        <p:nvSpPr>
          <p:cNvPr id="5" name="Rounded Rectangular Callout 4">
            <a:extLst>
              <a:ext uri="{FF2B5EF4-FFF2-40B4-BE49-F238E27FC236}">
                <a16:creationId xmlns:a16="http://schemas.microsoft.com/office/drawing/2014/main" id="{F9A99614-D276-F047-9992-ACDAF4B19F25}"/>
              </a:ext>
            </a:extLst>
          </p:cNvPr>
          <p:cNvSpPr/>
          <p:nvPr/>
        </p:nvSpPr>
        <p:spPr>
          <a:xfrm>
            <a:off x="4267200" y="2800350"/>
            <a:ext cx="2667000" cy="1371600"/>
          </a:xfrm>
          <a:prstGeom prst="wedgeRoundRectCallout">
            <a:avLst>
              <a:gd name="adj1" fmla="val -75898"/>
              <a:gd name="adj2" fmla="val -56494"/>
              <a:gd name="adj3" fmla="val 16667"/>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”Computer. Are there populous counties in NY not in the NY Times</a:t>
            </a:r>
            <a:br>
              <a:rPr lang="en-US" dirty="0"/>
            </a:br>
            <a:r>
              <a:rPr lang="en-US" dirty="0"/>
              <a:t>COVID data?</a:t>
            </a:r>
          </a:p>
        </p:txBody>
      </p:sp>
    </p:spTree>
    <p:extLst>
      <p:ext uri="{BB962C8B-B14F-4D97-AF65-F5344CB8AC3E}">
        <p14:creationId xmlns:p14="http://schemas.microsoft.com/office/powerpoint/2010/main" val="351436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1047750"/>
            <a:ext cx="8839200" cy="1295400"/>
          </a:xfrm>
        </p:spPr>
        <p:txBody>
          <a:bodyPr/>
          <a:lstStyle/>
          <a:p>
            <a:r>
              <a:rPr lang="en-US" dirty="0"/>
              <a:t>Back to </a:t>
            </a:r>
            <a:r>
              <a:rPr lang="en-US" dirty="0" err="1"/>
              <a:t>Jupyter</a:t>
            </a:r>
            <a:r>
              <a:rPr lang="en-US" dirty="0"/>
              <a:t> Notebook</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do some hands-on work ...</a:t>
            </a:r>
          </a:p>
        </p:txBody>
      </p:sp>
    </p:spTree>
    <p:extLst>
      <p:ext uri="{BB962C8B-B14F-4D97-AF65-F5344CB8AC3E}">
        <p14:creationId xmlns:p14="http://schemas.microsoft.com/office/powerpoint/2010/main" val="327648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dirty="0"/>
              <a:t>Why Did You Put Us Through That?</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pPr marL="0" indent="0">
              <a:buNone/>
            </a:pPr>
            <a:r>
              <a:rPr lang="en-US" dirty="0"/>
              <a:t>And ...</a:t>
            </a:r>
          </a:p>
          <a:p>
            <a:r>
              <a:rPr lang="en-US" dirty="0"/>
              <a:t>Both programming and non-programming tracks will do work like what I just did.</a:t>
            </a:r>
          </a:p>
          <a:p>
            <a:r>
              <a:rPr lang="en-US" dirty="0"/>
              <a:t>The non-programming track does a lot more of it.</a:t>
            </a:r>
          </a:p>
          <a:p>
            <a:r>
              <a:rPr lang="en-US" dirty="0"/>
              <a:t>I know you are now afraid to ask,</a:t>
            </a:r>
            <a:br>
              <a:rPr lang="en-US" dirty="0"/>
            </a:br>
            <a:r>
              <a:rPr lang="en-US" dirty="0"/>
              <a:t>“But, what does the programming track have to do?”</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72766" y="895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965765" y="1047750"/>
            <a:ext cx="3126049" cy="646331"/>
          </a:xfrm>
          <a:prstGeom prst="rect">
            <a:avLst/>
          </a:prstGeom>
          <a:noFill/>
        </p:spPr>
        <p:txBody>
          <a:bodyPr wrap="none" rtlCol="0">
            <a:spAutoFit/>
          </a:bodyPr>
          <a:lstStyle/>
          <a:p>
            <a:pPr algn="ctr"/>
            <a:r>
              <a:rPr lang="en-US" dirty="0"/>
              <a:t>What you learn in data science,</a:t>
            </a:r>
            <a:br>
              <a:rPr lang="en-US" dirty="0"/>
            </a:br>
            <a:r>
              <a:rPr lang="en-US"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438400" y="2724150"/>
            <a:ext cx="1856598" cy="646331"/>
          </a:xfrm>
          <a:prstGeom prst="rect">
            <a:avLst/>
          </a:prstGeom>
          <a:noFill/>
        </p:spPr>
        <p:txBody>
          <a:bodyPr wrap="none" rtlCol="0">
            <a:spAutoFit/>
          </a:bodyPr>
          <a:lstStyle/>
          <a:p>
            <a:pPr algn="ctr"/>
            <a:r>
              <a:rPr lang="en-US" dirty="0"/>
              <a:t>What you learn in</a:t>
            </a:r>
          </a:p>
          <a:p>
            <a:pPr algn="ctr"/>
            <a:r>
              <a:rPr lang="en-US" dirty="0"/>
              <a:t>this course.</a:t>
            </a:r>
          </a:p>
        </p:txBody>
      </p:sp>
    </p:spTree>
    <p:extLst>
      <p:ext uri="{BB962C8B-B14F-4D97-AF65-F5344CB8AC3E}">
        <p14:creationId xmlns:p14="http://schemas.microsoft.com/office/powerpoint/2010/main" val="3658331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598497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Internet Movie </a:t>
            </a:r>
            <a:r>
              <a:rPr lang="en-US" dirty="0">
                <a:solidFill>
                  <a:srgbClr val="FF0000"/>
                </a:solidFill>
              </a:rPr>
              <a:t>Database</a:t>
            </a:r>
            <a:r>
              <a:rPr lang="en-US" dirty="0"/>
              <a:t> (IMDB)</a:t>
            </a:r>
          </a:p>
        </p:txBody>
      </p:sp>
      <p:pic>
        <p:nvPicPr>
          <p:cNvPr id="4" name="Picture 3">
            <a:extLst>
              <a:ext uri="{FF2B5EF4-FFF2-40B4-BE49-F238E27FC236}">
                <a16:creationId xmlns:a16="http://schemas.microsoft.com/office/drawing/2014/main" id="{BC1207E0-A01D-3C4D-9093-37B8FEF74ADE}"/>
              </a:ext>
            </a:extLst>
          </p:cNvPr>
          <p:cNvPicPr>
            <a:picLocks noChangeAspect="1"/>
          </p:cNvPicPr>
          <p:nvPr/>
        </p:nvPicPr>
        <p:blipFill>
          <a:blip r:embed="rId2"/>
          <a:stretch>
            <a:fillRect/>
          </a:stretch>
        </p:blipFill>
        <p:spPr>
          <a:xfrm>
            <a:off x="172570" y="590550"/>
            <a:ext cx="3713630" cy="3868904"/>
          </a:xfrm>
          <a:prstGeom prst="rect">
            <a:avLst/>
          </a:prstGeom>
        </p:spPr>
      </p:pic>
      <p:pic>
        <p:nvPicPr>
          <p:cNvPr id="5" name="Picture 4">
            <a:extLst>
              <a:ext uri="{FF2B5EF4-FFF2-40B4-BE49-F238E27FC236}">
                <a16:creationId xmlns:a16="http://schemas.microsoft.com/office/drawing/2014/main" id="{3259DD82-B64C-8D4B-9402-113E10A39576}"/>
              </a:ext>
            </a:extLst>
          </p:cNvPr>
          <p:cNvPicPr>
            <a:picLocks noChangeAspect="1"/>
          </p:cNvPicPr>
          <p:nvPr/>
        </p:nvPicPr>
        <p:blipFill>
          <a:blip r:embed="rId3"/>
          <a:stretch>
            <a:fillRect/>
          </a:stretch>
        </p:blipFill>
        <p:spPr>
          <a:xfrm>
            <a:off x="4267200" y="462832"/>
            <a:ext cx="3886200" cy="4084799"/>
          </a:xfrm>
          <a:prstGeom prst="rect">
            <a:avLst/>
          </a:prstGeom>
        </p:spPr>
      </p:pic>
    </p:spTree>
    <p:extLst>
      <p:ext uri="{BB962C8B-B14F-4D97-AF65-F5344CB8AC3E}">
        <p14:creationId xmlns:p14="http://schemas.microsoft.com/office/powerpoint/2010/main" val="1480062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934200" y="1885950"/>
            <a:ext cx="1600200" cy="646331"/>
          </a:xfrm>
          <a:prstGeom prst="rect">
            <a:avLst/>
          </a:prstGeom>
          <a:noFill/>
        </p:spPr>
        <p:txBody>
          <a:bodyPr wrap="square" rtlCol="0">
            <a:spAutoFit/>
          </a:bodyPr>
          <a:lstStyle/>
          <a:p>
            <a:r>
              <a:rPr lang="en-US" dirty="0"/>
              <a:t>IMDB</a:t>
            </a:r>
            <a:br>
              <a:rPr lang="en-US" dirty="0"/>
            </a:br>
            <a:r>
              <a:rPr lang="en-US" dirty="0"/>
              <a:t>Database</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0" y="2209116"/>
            <a:ext cx="914400"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9BDD509-07AC-B24F-93FD-56DF54ADAEC4}"/>
              </a:ext>
            </a:extLst>
          </p:cNvPr>
          <p:cNvSpPr txBox="1"/>
          <p:nvPr/>
        </p:nvSpPr>
        <p:spPr>
          <a:xfrm>
            <a:off x="6617433" y="3041455"/>
            <a:ext cx="2258255" cy="830997"/>
          </a:xfrm>
          <a:prstGeom prst="rect">
            <a:avLst/>
          </a:prstGeom>
          <a:noFill/>
        </p:spPr>
        <p:txBody>
          <a:bodyPr wrap="square" rtlCol="0">
            <a:spAutoFit/>
          </a:bodyPr>
          <a:lstStyle/>
          <a:p>
            <a:r>
              <a:rPr lang="en-US" sz="1600" dirty="0"/>
              <a:t>It would be “cool” if we</a:t>
            </a:r>
          </a:p>
          <a:p>
            <a:r>
              <a:rPr lang="en-US" sz="1600" dirty="0"/>
              <a:t>could look at the data</a:t>
            </a:r>
            <a:br>
              <a:rPr lang="en-US" sz="1600" dirty="0"/>
            </a:br>
            <a:r>
              <a:rPr lang="en-US" sz="1600" dirty="0"/>
              <a:t>directly!</a:t>
            </a:r>
          </a:p>
        </p:txBody>
      </p:sp>
    </p:spTree>
    <p:extLst>
      <p:ext uri="{BB962C8B-B14F-4D97-AF65-F5344CB8AC3E}">
        <p14:creationId xmlns:p14="http://schemas.microsoft.com/office/powerpoint/2010/main" val="2425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An Aside, Web Application are Complex</a:t>
            </a:r>
          </a:p>
        </p:txBody>
      </p:sp>
      <p:pic>
        <p:nvPicPr>
          <p:cNvPr id="4" name="Picture 3">
            <a:extLst>
              <a:ext uri="{FF2B5EF4-FFF2-40B4-BE49-F238E27FC236}">
                <a16:creationId xmlns:a16="http://schemas.microsoft.com/office/drawing/2014/main" id="{1FC0FE95-FE1C-704D-AB16-E85453EBBBFB}"/>
              </a:ext>
            </a:extLst>
          </p:cNvPr>
          <p:cNvPicPr>
            <a:picLocks noChangeAspect="1"/>
          </p:cNvPicPr>
          <p:nvPr/>
        </p:nvPicPr>
        <p:blipFill>
          <a:blip r:embed="rId2"/>
          <a:stretch>
            <a:fillRect/>
          </a:stretch>
        </p:blipFill>
        <p:spPr>
          <a:xfrm>
            <a:off x="172570" y="524130"/>
            <a:ext cx="6759408" cy="4095240"/>
          </a:xfrm>
          <a:prstGeom prst="rect">
            <a:avLst/>
          </a:prstGeom>
        </p:spPr>
      </p:pic>
      <p:sp>
        <p:nvSpPr>
          <p:cNvPr id="5" name="TextBox 4">
            <a:extLst>
              <a:ext uri="{FF2B5EF4-FFF2-40B4-BE49-F238E27FC236}">
                <a16:creationId xmlns:a16="http://schemas.microsoft.com/office/drawing/2014/main" id="{EBAA8FA5-04F4-3042-BD6E-98C1A4763F55}"/>
              </a:ext>
            </a:extLst>
          </p:cNvPr>
          <p:cNvSpPr txBox="1"/>
          <p:nvPr/>
        </p:nvSpPr>
        <p:spPr>
          <a:xfrm>
            <a:off x="7010400" y="971550"/>
            <a:ext cx="2092624" cy="1477328"/>
          </a:xfrm>
          <a:prstGeom prst="rect">
            <a:avLst/>
          </a:prstGeom>
          <a:noFill/>
        </p:spPr>
        <p:txBody>
          <a:bodyPr wrap="none" rtlCol="0">
            <a:spAutoFit/>
          </a:bodyPr>
          <a:lstStyle/>
          <a:p>
            <a:r>
              <a:rPr lang="en-US" dirty="0"/>
              <a:t>This is:</a:t>
            </a:r>
          </a:p>
          <a:p>
            <a:pPr marL="285750" indent="-285750">
              <a:buFont typeface="Arial" panose="020B0604020202020204" pitchFamily="34" charset="0"/>
              <a:buChar char="•"/>
            </a:pPr>
            <a:r>
              <a:rPr lang="en-US" dirty="0"/>
              <a:t>A trivial example.</a:t>
            </a:r>
          </a:p>
          <a:p>
            <a:pPr marL="285750" indent="-285750">
              <a:buFont typeface="Arial" panose="020B0604020202020204" pitchFamily="34" charset="0"/>
              <a:buChar char="•"/>
            </a:pPr>
            <a:r>
              <a:rPr lang="en-US" dirty="0"/>
              <a:t>From a tutorial.</a:t>
            </a:r>
          </a:p>
          <a:p>
            <a:r>
              <a:rPr lang="en-US" dirty="0"/>
              <a:t>Real solutions are</a:t>
            </a:r>
            <a:br>
              <a:rPr lang="en-US" dirty="0"/>
            </a:br>
            <a:r>
              <a:rPr lang="en-US" dirty="0"/>
              <a:t>staggering complex.</a:t>
            </a:r>
          </a:p>
        </p:txBody>
      </p:sp>
    </p:spTree>
    <p:extLst>
      <p:ext uri="{BB962C8B-B14F-4D97-AF65-F5344CB8AC3E}">
        <p14:creationId xmlns:p14="http://schemas.microsoft.com/office/powerpoint/2010/main" val="3289447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Well, we can download some of it! </a:t>
            </a:r>
          </a:p>
        </p:txBody>
      </p:sp>
      <p:pic>
        <p:nvPicPr>
          <p:cNvPr id="4" name="Picture 3">
            <a:extLst>
              <a:ext uri="{FF2B5EF4-FFF2-40B4-BE49-F238E27FC236}">
                <a16:creationId xmlns:a16="http://schemas.microsoft.com/office/drawing/2014/main" id="{1EFD920D-ACDB-5347-B07E-A572C3E58C1B}"/>
              </a:ext>
            </a:extLst>
          </p:cNvPr>
          <p:cNvPicPr>
            <a:picLocks noChangeAspect="1"/>
          </p:cNvPicPr>
          <p:nvPr/>
        </p:nvPicPr>
        <p:blipFill>
          <a:blip r:embed="rId2"/>
          <a:stretch>
            <a:fillRect/>
          </a:stretch>
        </p:blipFill>
        <p:spPr>
          <a:xfrm>
            <a:off x="152178" y="670708"/>
            <a:ext cx="4245982" cy="3802084"/>
          </a:xfrm>
          <a:prstGeom prst="rect">
            <a:avLst/>
          </a:prstGeom>
        </p:spPr>
      </p:pic>
      <p:pic>
        <p:nvPicPr>
          <p:cNvPr id="5" name="Picture 4">
            <a:extLst>
              <a:ext uri="{FF2B5EF4-FFF2-40B4-BE49-F238E27FC236}">
                <a16:creationId xmlns:a16="http://schemas.microsoft.com/office/drawing/2014/main" id="{60AB5379-DAB2-2C47-8DE9-8CC63188CF09}"/>
              </a:ext>
            </a:extLst>
          </p:cNvPr>
          <p:cNvPicPr>
            <a:picLocks noChangeAspect="1"/>
          </p:cNvPicPr>
          <p:nvPr/>
        </p:nvPicPr>
        <p:blipFill>
          <a:blip r:embed="rId3"/>
          <a:stretch>
            <a:fillRect/>
          </a:stretch>
        </p:blipFill>
        <p:spPr>
          <a:xfrm>
            <a:off x="4578417" y="672050"/>
            <a:ext cx="4369897" cy="2966233"/>
          </a:xfrm>
          <a:prstGeom prst="rect">
            <a:avLst/>
          </a:prstGeom>
        </p:spPr>
      </p:pic>
    </p:spTree>
    <p:extLst>
      <p:ext uri="{BB962C8B-B14F-4D97-AF65-F5344CB8AC3E}">
        <p14:creationId xmlns:p14="http://schemas.microsoft.com/office/powerpoint/2010/main" val="2636389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0B7B7-4303-3B41-AC68-4F961DDA3A91}"/>
              </a:ext>
            </a:extLst>
          </p:cNvPr>
          <p:cNvSpPr>
            <a:spLocks noGrp="1"/>
          </p:cNvSpPr>
          <p:nvPr>
            <p:ph idx="1"/>
          </p:nvPr>
        </p:nvSpPr>
        <p:spPr/>
        <p:txBody>
          <a:bodyPr/>
          <a:lstStyle/>
          <a:p>
            <a:r>
              <a:rPr lang="en-US" dirty="0"/>
              <a:t>The uncompressed file size is about 5 GB.</a:t>
            </a:r>
          </a:p>
          <a:p>
            <a:r>
              <a:rPr lang="en-US" dirty="0"/>
              <a:t>Some of the files have a lot of rows:</a:t>
            </a:r>
          </a:p>
          <a:p>
            <a:pPr lvl="1"/>
            <a:r>
              <a:rPr lang="en-US" dirty="0" err="1"/>
              <a:t>name.basics</a:t>
            </a:r>
            <a:r>
              <a:rPr lang="en-US" dirty="0"/>
              <a:t> approx. 10 million.</a:t>
            </a:r>
          </a:p>
          <a:p>
            <a:pPr lvl="1"/>
            <a:r>
              <a:rPr lang="en-US" dirty="0" err="1"/>
              <a:t>title.principals</a:t>
            </a:r>
            <a:r>
              <a:rPr lang="en-US" dirty="0"/>
              <a:t> approx. 37 million.</a:t>
            </a:r>
          </a:p>
          <a:p>
            <a:r>
              <a:rPr lang="en-US" dirty="0"/>
              <a:t>There is no way I can</a:t>
            </a:r>
          </a:p>
          <a:p>
            <a:pPr lvl="1"/>
            <a:r>
              <a:rPr lang="en-US" dirty="0"/>
              <a:t>Open these in Excel</a:t>
            </a:r>
          </a:p>
          <a:p>
            <a:pPr lvl="1"/>
            <a:r>
              <a:rPr lang="en-US" dirty="0"/>
              <a:t>Let alone do my column-based joins.</a:t>
            </a:r>
          </a:p>
          <a:p>
            <a:r>
              <a:rPr lang="en-US" dirty="0"/>
              <a:t>And by “real world” DB standards, these files and tables are tiny.</a:t>
            </a:r>
          </a:p>
          <a:p>
            <a:r>
              <a:rPr lang="en-US" dirty="0"/>
              <a:t>DBs specialize in managing staggering large datasets and querying efficiently.</a:t>
            </a:r>
          </a:p>
          <a:p>
            <a:r>
              <a:rPr lang="en-US" dirty="0"/>
              <a:t>Applications enable users to interact with the data in meaningful ways.</a:t>
            </a:r>
          </a:p>
        </p:txBody>
      </p:sp>
      <p:sp>
        <p:nvSpPr>
          <p:cNvPr id="3" name="Title 2">
            <a:extLst>
              <a:ext uri="{FF2B5EF4-FFF2-40B4-BE49-F238E27FC236}">
                <a16:creationId xmlns:a16="http://schemas.microsoft.com/office/drawing/2014/main" id="{6DC05E27-1587-8C4C-B714-44766992C746}"/>
              </a:ext>
            </a:extLst>
          </p:cNvPr>
          <p:cNvSpPr>
            <a:spLocks noGrp="1"/>
          </p:cNvSpPr>
          <p:nvPr>
            <p:ph type="title"/>
          </p:nvPr>
        </p:nvSpPr>
        <p:spPr/>
        <p:txBody>
          <a:bodyPr/>
          <a:lstStyle/>
          <a:p>
            <a:r>
              <a:rPr lang="en-US" dirty="0"/>
              <a:t>But, ... The files are pretty big.</a:t>
            </a:r>
          </a:p>
        </p:txBody>
      </p:sp>
    </p:spTree>
    <p:extLst>
      <p:ext uri="{BB962C8B-B14F-4D97-AF65-F5344CB8AC3E}">
        <p14:creationId xmlns:p14="http://schemas.microsoft.com/office/powerpoint/2010/main" val="2257750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2B05CD-052D-B941-A29E-F5D7BD6DDD0F}"/>
              </a:ext>
            </a:extLst>
          </p:cNvPr>
          <p:cNvSpPr>
            <a:spLocks noGrp="1"/>
          </p:cNvSpPr>
          <p:nvPr>
            <p:ph idx="1"/>
          </p:nvPr>
        </p:nvSpPr>
        <p:spPr>
          <a:xfrm>
            <a:off x="3886200" y="514060"/>
            <a:ext cx="5181600" cy="4191290"/>
          </a:xfrm>
        </p:spPr>
        <p:txBody>
          <a:bodyPr/>
          <a:lstStyle/>
          <a:p>
            <a:pPr marL="0" indent="0">
              <a:buNone/>
            </a:pPr>
            <a:r>
              <a:rPr lang="en-US" sz="1600" dirty="0"/>
              <a:t>Well, overly simplistically ...</a:t>
            </a:r>
          </a:p>
          <a:p>
            <a:r>
              <a:rPr lang="en-US" sz="1600" dirty="0"/>
              <a:t>The web browser may a query</a:t>
            </a:r>
            <a:br>
              <a:rPr lang="en-US" sz="1600" dirty="0"/>
            </a:br>
            <a:r>
              <a:rPr lang="en-US" sz="1600" dirty="0">
                <a:hlinkClick r:id="rId2"/>
              </a:rPr>
              <a:t>https://www.imdb.com/find?q=%22tom+hanks</a:t>
            </a:r>
            <a:endParaRPr lang="en-US" sz="1600" dirty="0"/>
          </a:p>
          <a:p>
            <a:r>
              <a:rPr lang="en-US" sz="1600" dirty="0"/>
              <a:t>This produced the search results.</a:t>
            </a:r>
          </a:p>
          <a:p>
            <a:r>
              <a:rPr lang="en-US" sz="1600" dirty="0"/>
              <a:t>You clicked a link, and the browser made another query</a:t>
            </a:r>
            <a:br>
              <a:rPr lang="en-US" sz="1600" dirty="0"/>
            </a:br>
            <a:r>
              <a:rPr lang="en-US" sz="1600" dirty="0">
                <a:hlinkClick r:id="rId3"/>
              </a:rPr>
              <a:t>https://www.imdb.com/find?q=%22tom+hanks%22</a:t>
            </a:r>
            <a:endParaRPr lang="en-US" sz="1600" dirty="0"/>
          </a:p>
          <a:p>
            <a:r>
              <a:rPr lang="en-US" sz="1600" dirty="0"/>
              <a:t>The browser gets back to sets of “things.”</a:t>
            </a:r>
          </a:p>
          <a:p>
            <a:pPr lvl="1"/>
            <a:r>
              <a:rPr lang="en-US" sz="1400" dirty="0"/>
              <a:t>A page template with a bunch of slots.</a:t>
            </a:r>
          </a:p>
          <a:p>
            <a:pPr lvl="1"/>
            <a:r>
              <a:rPr lang="en-US" sz="1400" dirty="0"/>
              <a:t>Queries that determine what to put in the slots.</a:t>
            </a:r>
          </a:p>
          <a:p>
            <a:pPr lvl="1"/>
            <a:r>
              <a:rPr lang="en-US" sz="1400" dirty="0"/>
              <a:t>Based on</a:t>
            </a:r>
          </a:p>
          <a:p>
            <a:pPr lvl="2"/>
            <a:r>
              <a:rPr lang="en-US" sz="1200" dirty="0"/>
              <a:t>Context: previous queries, connections in data, ... ...</a:t>
            </a:r>
          </a:p>
          <a:p>
            <a:pPr lvl="2"/>
            <a:r>
              <a:rPr lang="en-US" sz="1200" dirty="0"/>
              <a:t>Policies: promotions, ad campaigns, ... ...</a:t>
            </a:r>
          </a:p>
          <a:p>
            <a:pPr lvl="2"/>
            <a:r>
              <a:rPr lang="en-US" sz="1200" dirty="0"/>
              <a:t> User info: prior queries, location, language, ... ...</a:t>
            </a:r>
          </a:p>
          <a:p>
            <a:pPr lvl="2"/>
            <a:r>
              <a:rPr lang="en-US" sz="1200" dirty="0"/>
              <a:t>... ...</a:t>
            </a:r>
            <a:br>
              <a:rPr lang="en-US" sz="1200" dirty="0"/>
            </a:br>
            <a:endParaRPr lang="en-US" sz="1200" dirty="0"/>
          </a:p>
        </p:txBody>
      </p:sp>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4" name="Picture 3">
            <a:extLst>
              <a:ext uri="{FF2B5EF4-FFF2-40B4-BE49-F238E27FC236}">
                <a16:creationId xmlns:a16="http://schemas.microsoft.com/office/drawing/2014/main" id="{C7A32DFE-2801-9448-9C37-315A19DF8072}"/>
              </a:ext>
            </a:extLst>
          </p:cNvPr>
          <p:cNvPicPr>
            <a:picLocks noChangeAspect="1"/>
          </p:cNvPicPr>
          <p:nvPr/>
        </p:nvPicPr>
        <p:blipFill>
          <a:blip r:embed="rId4"/>
          <a:stretch>
            <a:fillRect/>
          </a:stretch>
        </p:blipFill>
        <p:spPr>
          <a:xfrm>
            <a:off x="-6246" y="514060"/>
            <a:ext cx="3915019" cy="4115090"/>
          </a:xfrm>
          <a:prstGeom prst="rect">
            <a:avLst/>
          </a:prstGeom>
        </p:spPr>
      </p:pic>
    </p:spTree>
    <p:extLst>
      <p:ext uri="{BB962C8B-B14F-4D97-AF65-F5344CB8AC3E}">
        <p14:creationId xmlns:p14="http://schemas.microsoft.com/office/powerpoint/2010/main" val="3673042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80DD1-5290-6543-AA9F-030F9E33F0FB}"/>
              </a:ext>
            </a:extLst>
          </p:cNvPr>
          <p:cNvSpPr>
            <a:spLocks noGrp="1"/>
          </p:cNvSpPr>
          <p:nvPr>
            <p:ph type="title"/>
          </p:nvPr>
        </p:nvSpPr>
        <p:spPr/>
        <p:txBody>
          <a:bodyPr/>
          <a:lstStyle/>
          <a:p>
            <a:r>
              <a:rPr lang="en-US" dirty="0"/>
              <a:t>How Does a Page Like this Work?</a:t>
            </a:r>
          </a:p>
        </p:txBody>
      </p:sp>
      <p:pic>
        <p:nvPicPr>
          <p:cNvPr id="7" name="Picture 6">
            <a:extLst>
              <a:ext uri="{FF2B5EF4-FFF2-40B4-BE49-F238E27FC236}">
                <a16:creationId xmlns:a16="http://schemas.microsoft.com/office/drawing/2014/main" id="{0F7463E8-16DB-0448-B463-89124A3C6F8A}"/>
              </a:ext>
            </a:extLst>
          </p:cNvPr>
          <p:cNvPicPr>
            <a:picLocks noChangeAspect="1"/>
          </p:cNvPicPr>
          <p:nvPr/>
        </p:nvPicPr>
        <p:blipFill>
          <a:blip r:embed="rId2"/>
          <a:stretch>
            <a:fillRect/>
          </a:stretch>
        </p:blipFill>
        <p:spPr>
          <a:xfrm>
            <a:off x="301510" y="895350"/>
            <a:ext cx="7318489" cy="3739963"/>
          </a:xfrm>
          <a:prstGeom prst="rect">
            <a:avLst/>
          </a:prstGeom>
        </p:spPr>
      </p:pic>
      <p:sp>
        <p:nvSpPr>
          <p:cNvPr id="8" name="Rectangle 7">
            <a:extLst>
              <a:ext uri="{FF2B5EF4-FFF2-40B4-BE49-F238E27FC236}">
                <a16:creationId xmlns:a16="http://schemas.microsoft.com/office/drawing/2014/main" id="{1381341D-3ED3-3C41-A3BE-63FF259D6071}"/>
              </a:ext>
            </a:extLst>
          </p:cNvPr>
          <p:cNvSpPr/>
          <p:nvPr/>
        </p:nvSpPr>
        <p:spPr>
          <a:xfrm>
            <a:off x="1073" y="481624"/>
            <a:ext cx="8838126" cy="369332"/>
          </a:xfrm>
          <a:prstGeom prst="rect">
            <a:avLst/>
          </a:prstGeom>
        </p:spPr>
        <p:txBody>
          <a:bodyPr wrap="square">
            <a:spAutoFit/>
          </a:bodyPr>
          <a:lstStyle/>
          <a:p>
            <a:r>
              <a:rPr lang="en-US" dirty="0">
                <a:hlinkClick r:id="rId3"/>
              </a:rPr>
              <a:t>One look up https://www.imdb.com/name/nm0000158</a:t>
            </a:r>
            <a:r>
              <a:rPr lang="en-US" dirty="0"/>
              <a:t> ==&gt; 183 other look ups.</a:t>
            </a:r>
          </a:p>
        </p:txBody>
      </p:sp>
    </p:spTree>
    <p:extLst>
      <p:ext uri="{BB962C8B-B14F-4D97-AF65-F5344CB8AC3E}">
        <p14:creationId xmlns:p14="http://schemas.microsoft.com/office/powerpoint/2010/main" val="1910097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F8103C-259B-0748-8ACD-B3F44C8B3016}"/>
              </a:ext>
            </a:extLst>
          </p:cNvPr>
          <p:cNvSpPr>
            <a:spLocks noGrp="1"/>
          </p:cNvSpPr>
          <p:nvPr>
            <p:ph idx="1"/>
          </p:nvPr>
        </p:nvSpPr>
        <p:spPr>
          <a:xfrm>
            <a:off x="3124200" y="514350"/>
            <a:ext cx="5867400" cy="4114800"/>
          </a:xfrm>
        </p:spPr>
        <p:txBody>
          <a:bodyPr/>
          <a:lstStyle/>
          <a:p>
            <a:r>
              <a:rPr lang="en-US" sz="1600" dirty="0"/>
              <a:t>The core is answering 4 questions.</a:t>
            </a:r>
          </a:p>
          <a:p>
            <a:pPr lvl="1"/>
            <a:r>
              <a:rPr lang="en-US" sz="1400" dirty="0"/>
              <a:t>“Tom Hanks’” ID in my system is nm0000158</a:t>
            </a:r>
          </a:p>
          <a:p>
            <a:pPr lvl="1"/>
            <a:r>
              <a:rPr lang="en-US" sz="1400" dirty="0"/>
              <a:t>nm0000158 is known for:</a:t>
            </a:r>
          </a:p>
          <a:p>
            <a:pPr lvl="2"/>
            <a:r>
              <a:rPr lang="en-US" sz="1200" dirty="0"/>
              <a:t>tt0094737</a:t>
            </a:r>
          </a:p>
          <a:p>
            <a:pPr lvl="2"/>
            <a:r>
              <a:rPr lang="en-US" sz="1200" dirty="0"/>
              <a:t>tt0109830</a:t>
            </a:r>
          </a:p>
          <a:p>
            <a:pPr lvl="2"/>
            <a:r>
              <a:rPr lang="en-US" sz="1200" dirty="0"/>
              <a:t>tt0162222</a:t>
            </a:r>
          </a:p>
          <a:p>
            <a:pPr lvl="1"/>
            <a:r>
              <a:rPr lang="en-US" sz="1400" dirty="0"/>
              <a:t>nm0000158 had some kind of role in</a:t>
            </a:r>
          </a:p>
          <a:p>
            <a:pPr lvl="2"/>
            <a:r>
              <a:rPr lang="en-US" sz="1200" dirty="0"/>
              <a:t>tt0080202</a:t>
            </a:r>
          </a:p>
          <a:p>
            <a:pPr lvl="2"/>
            <a:r>
              <a:rPr lang="en-US" sz="1200" dirty="0"/>
              <a:t>tt0084314</a:t>
            </a:r>
          </a:p>
          <a:p>
            <a:pPr lvl="2"/>
            <a:r>
              <a:rPr lang="en-US" sz="1200" dirty="0"/>
              <a:t>tt0086927</a:t>
            </a:r>
          </a:p>
          <a:p>
            <a:pPr lvl="2"/>
            <a:r>
              <a:rPr lang="en-US" sz="1200" dirty="0"/>
              <a:t>tt0088161</a:t>
            </a:r>
          </a:p>
          <a:p>
            <a:pPr lvl="2"/>
            <a:r>
              <a:rPr lang="en-US" sz="1200" dirty="0"/>
              <a:t>tt0089543</a:t>
            </a:r>
          </a:p>
          <a:p>
            <a:pPr lvl="2"/>
            <a:r>
              <a:rPr lang="en-US" sz="1200" dirty="0"/>
              <a:t>tt0090274</a:t>
            </a:r>
          </a:p>
          <a:p>
            <a:pPr lvl="2"/>
            <a:r>
              <a:rPr lang="en-US" sz="1200" dirty="0"/>
              <a:t>tt0091019</a:t>
            </a:r>
          </a:p>
          <a:p>
            <a:pPr lvl="2"/>
            <a:r>
              <a:rPr lang="en-US" sz="1200" dirty="0"/>
              <a:t>tt0091541</a:t>
            </a:r>
          </a:p>
          <a:p>
            <a:pPr lvl="2"/>
            <a:r>
              <a:rPr lang="en-US" sz="1200" dirty="0"/>
              <a:t>tt0091653</a:t>
            </a:r>
          </a:p>
          <a:p>
            <a:pPr lvl="2"/>
            <a:r>
              <a:rPr lang="en-US" sz="1200" dirty="0"/>
              <a:t>... ...</a:t>
            </a:r>
          </a:p>
          <a:p>
            <a:pPr lvl="1"/>
            <a:r>
              <a:rPr lang="en-US" sz="1400" dirty="0"/>
              <a:t>The ability to turn </a:t>
            </a:r>
            <a:r>
              <a:rPr lang="en-US" sz="1400" dirty="0" err="1"/>
              <a:t>ttxxxxxxx</a:t>
            </a:r>
            <a:r>
              <a:rPr lang="en-US" sz="1400" dirty="0"/>
              <a:t> into useful information.</a:t>
            </a:r>
          </a:p>
        </p:txBody>
      </p:sp>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did I Know this Information?</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707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89A7F1-7484-284F-9FC5-C6D3D11270EF}"/>
              </a:ext>
            </a:extLst>
          </p:cNvPr>
          <p:cNvSpPr>
            <a:spLocks noGrp="1"/>
          </p:cNvSpPr>
          <p:nvPr>
            <p:ph type="title"/>
          </p:nvPr>
        </p:nvSpPr>
        <p:spPr/>
        <p:txBody>
          <a:bodyPr/>
          <a:lstStyle/>
          <a:p>
            <a:r>
              <a:rPr lang="en-US" dirty="0"/>
              <a:t>How this all Work?</a:t>
            </a:r>
          </a:p>
        </p:txBody>
      </p:sp>
      <p:pic>
        <p:nvPicPr>
          <p:cNvPr id="4" name="Picture 3">
            <a:extLst>
              <a:ext uri="{FF2B5EF4-FFF2-40B4-BE49-F238E27FC236}">
                <a16:creationId xmlns:a16="http://schemas.microsoft.com/office/drawing/2014/main" id="{2FF822F9-8F2C-1949-A07B-9A491BA3437A}"/>
              </a:ext>
            </a:extLst>
          </p:cNvPr>
          <p:cNvPicPr>
            <a:picLocks noChangeAspect="1"/>
          </p:cNvPicPr>
          <p:nvPr/>
        </p:nvPicPr>
        <p:blipFill>
          <a:blip r:embed="rId2"/>
          <a:stretch>
            <a:fillRect/>
          </a:stretch>
        </p:blipFill>
        <p:spPr>
          <a:xfrm>
            <a:off x="172570" y="590550"/>
            <a:ext cx="2795150" cy="4038600"/>
          </a:xfrm>
          <a:prstGeom prst="rect">
            <a:avLst/>
          </a:prstGeom>
        </p:spPr>
      </p:pic>
      <p:sp>
        <p:nvSpPr>
          <p:cNvPr id="5" name="Rectangle 4">
            <a:extLst>
              <a:ext uri="{FF2B5EF4-FFF2-40B4-BE49-F238E27FC236}">
                <a16:creationId xmlns:a16="http://schemas.microsoft.com/office/drawing/2014/main" id="{511D99AA-3534-6C48-AA65-46F5BF0C9364}"/>
              </a:ext>
            </a:extLst>
          </p:cNvPr>
          <p:cNvSpPr/>
          <p:nvPr/>
        </p:nvSpPr>
        <p:spPr>
          <a:xfrm>
            <a:off x="172570" y="590550"/>
            <a:ext cx="2875430" cy="1371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B849FB-6D4E-0440-B71B-B3AD4403ED74}"/>
              </a:ext>
            </a:extLst>
          </p:cNvPr>
          <p:cNvSpPr/>
          <p:nvPr/>
        </p:nvSpPr>
        <p:spPr>
          <a:xfrm>
            <a:off x="232458" y="3105150"/>
            <a:ext cx="2735262"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A64CB-D87C-F944-A6FB-1267E6A5E1A8}"/>
              </a:ext>
            </a:extLst>
          </p:cNvPr>
          <p:cNvPicPr>
            <a:picLocks noChangeAspect="1"/>
          </p:cNvPicPr>
          <p:nvPr/>
        </p:nvPicPr>
        <p:blipFill>
          <a:blip r:embed="rId3"/>
          <a:stretch>
            <a:fillRect/>
          </a:stretch>
        </p:blipFill>
        <p:spPr>
          <a:xfrm>
            <a:off x="3429000" y="185617"/>
            <a:ext cx="3181511" cy="2386133"/>
          </a:xfrm>
          <a:prstGeom prst="rect">
            <a:avLst/>
          </a:prstGeom>
        </p:spPr>
      </p:pic>
      <p:pic>
        <p:nvPicPr>
          <p:cNvPr id="10" name="Picture 9">
            <a:extLst>
              <a:ext uri="{FF2B5EF4-FFF2-40B4-BE49-F238E27FC236}">
                <a16:creationId xmlns:a16="http://schemas.microsoft.com/office/drawing/2014/main" id="{78EF981D-BE48-AD4E-B764-9C2FB245A065}"/>
              </a:ext>
            </a:extLst>
          </p:cNvPr>
          <p:cNvPicPr>
            <a:picLocks noChangeAspect="1"/>
          </p:cNvPicPr>
          <p:nvPr/>
        </p:nvPicPr>
        <p:blipFill>
          <a:blip r:embed="rId4"/>
          <a:stretch>
            <a:fillRect/>
          </a:stretch>
        </p:blipFill>
        <p:spPr>
          <a:xfrm>
            <a:off x="3270369" y="2876550"/>
            <a:ext cx="4108450" cy="1203839"/>
          </a:xfrm>
          <a:prstGeom prst="rect">
            <a:avLst/>
          </a:prstGeom>
        </p:spPr>
      </p:pic>
      <p:sp>
        <p:nvSpPr>
          <p:cNvPr id="11" name="Rectangle 10">
            <a:extLst>
              <a:ext uri="{FF2B5EF4-FFF2-40B4-BE49-F238E27FC236}">
                <a16:creationId xmlns:a16="http://schemas.microsoft.com/office/drawing/2014/main" id="{275CB668-5428-6E46-A727-074083B432F6}"/>
              </a:ext>
            </a:extLst>
          </p:cNvPr>
          <p:cNvSpPr/>
          <p:nvPr/>
        </p:nvSpPr>
        <p:spPr>
          <a:xfrm>
            <a:off x="4108569" y="1733550"/>
            <a:ext cx="1832882" cy="685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14AE5A47-C699-ED40-9106-D552829C1D0D}"/>
              </a:ext>
            </a:extLst>
          </p:cNvPr>
          <p:cNvSpPr/>
          <p:nvPr/>
        </p:nvSpPr>
        <p:spPr>
          <a:xfrm rot="5400000">
            <a:off x="4965817" y="723901"/>
            <a:ext cx="571502" cy="3962400"/>
          </a:xfrm>
          <a:prstGeom prst="leftBrace">
            <a:avLst>
              <a:gd name="adj1" fmla="val 8333"/>
              <a:gd name="adj2" fmla="val 49831"/>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4C61B6B-2077-C148-BFF6-1BE28E79DE18}"/>
              </a:ext>
            </a:extLst>
          </p:cNvPr>
          <p:cNvSpPr txBox="1"/>
          <p:nvPr/>
        </p:nvSpPr>
        <p:spPr>
          <a:xfrm>
            <a:off x="6699246" y="737104"/>
            <a:ext cx="2037353" cy="923330"/>
          </a:xfrm>
          <a:prstGeom prst="rect">
            <a:avLst/>
          </a:prstGeom>
          <a:noFill/>
        </p:spPr>
        <p:txBody>
          <a:bodyPr wrap="none" rtlCol="0">
            <a:spAutoFit/>
          </a:bodyPr>
          <a:lstStyle/>
          <a:p>
            <a:r>
              <a:rPr lang="en-US" dirty="0"/>
              <a:t>There is a page</a:t>
            </a:r>
          </a:p>
          <a:p>
            <a:r>
              <a:rPr lang="en-US" dirty="0"/>
              <a:t>template with slots</a:t>
            </a:r>
            <a:br>
              <a:rPr lang="en-US" dirty="0"/>
            </a:br>
            <a:r>
              <a:rPr lang="en-US" dirty="0"/>
              <a:t>for “components”</a:t>
            </a:r>
          </a:p>
        </p:txBody>
      </p:sp>
      <p:sp>
        <p:nvSpPr>
          <p:cNvPr id="14" name="Rectangle 13">
            <a:extLst>
              <a:ext uri="{FF2B5EF4-FFF2-40B4-BE49-F238E27FC236}">
                <a16:creationId xmlns:a16="http://schemas.microsoft.com/office/drawing/2014/main" id="{049A799F-7A98-0147-A2BC-15B02EC8304A}"/>
              </a:ext>
            </a:extLst>
          </p:cNvPr>
          <p:cNvSpPr/>
          <p:nvPr/>
        </p:nvSpPr>
        <p:spPr>
          <a:xfrm>
            <a:off x="3429000" y="174534"/>
            <a:ext cx="3181510" cy="2397215"/>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FA7CCAD-4AC1-7F48-A1B2-3D2F4A036C9E}"/>
              </a:ext>
            </a:extLst>
          </p:cNvPr>
          <p:cNvSpPr/>
          <p:nvPr/>
        </p:nvSpPr>
        <p:spPr>
          <a:xfrm>
            <a:off x="3354612" y="3085160"/>
            <a:ext cx="677757" cy="6858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6" name="Rectangle 15">
            <a:extLst>
              <a:ext uri="{FF2B5EF4-FFF2-40B4-BE49-F238E27FC236}">
                <a16:creationId xmlns:a16="http://schemas.microsoft.com/office/drawing/2014/main" id="{2541D165-0743-B049-B3FC-8144B8258494}"/>
              </a:ext>
            </a:extLst>
          </p:cNvPr>
          <p:cNvSpPr/>
          <p:nvPr/>
        </p:nvSpPr>
        <p:spPr>
          <a:xfrm>
            <a:off x="4946769" y="3063968"/>
            <a:ext cx="677757" cy="685800"/>
          </a:xfrm>
          <a:prstGeom prst="rect">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7" name="Rectangle 16">
            <a:extLst>
              <a:ext uri="{FF2B5EF4-FFF2-40B4-BE49-F238E27FC236}">
                <a16:creationId xmlns:a16="http://schemas.microsoft.com/office/drawing/2014/main" id="{085D6741-C9F9-8446-B32A-9F1B6DF02998}"/>
              </a:ext>
            </a:extLst>
          </p:cNvPr>
          <p:cNvSpPr/>
          <p:nvPr/>
        </p:nvSpPr>
        <p:spPr>
          <a:xfrm>
            <a:off x="6555011" y="3069602"/>
            <a:ext cx="677757" cy="6858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18" name="TextBox 17">
            <a:extLst>
              <a:ext uri="{FF2B5EF4-FFF2-40B4-BE49-F238E27FC236}">
                <a16:creationId xmlns:a16="http://schemas.microsoft.com/office/drawing/2014/main" id="{454B345C-AB14-9343-893B-6E364A0047A0}"/>
              </a:ext>
            </a:extLst>
          </p:cNvPr>
          <p:cNvSpPr txBox="1"/>
          <p:nvPr/>
        </p:nvSpPr>
        <p:spPr>
          <a:xfrm>
            <a:off x="3293979" y="4080389"/>
            <a:ext cx="673582" cy="584775"/>
          </a:xfrm>
          <a:prstGeom prst="rect">
            <a:avLst/>
          </a:prstGeom>
          <a:noFill/>
        </p:spPr>
        <p:txBody>
          <a:bodyPr wrap="none" rtlCol="0">
            <a:spAutoFit/>
          </a:bodyPr>
          <a:lstStyle/>
          <a:p>
            <a:pPr algn="ctr"/>
            <a:r>
              <a:rPr lang="en-US" sz="1600" dirty="0">
                <a:solidFill>
                  <a:srgbClr val="00B050"/>
                </a:solidFill>
              </a:rPr>
              <a:t>HTML</a:t>
            </a:r>
            <a:br>
              <a:rPr lang="en-US" sz="1600" dirty="0">
                <a:solidFill>
                  <a:srgbClr val="00B050"/>
                </a:solidFill>
              </a:rPr>
            </a:br>
            <a:r>
              <a:rPr lang="en-US" sz="1600" dirty="0">
                <a:solidFill>
                  <a:srgbClr val="00B050"/>
                </a:solidFill>
              </a:rPr>
              <a:t>CSS</a:t>
            </a:r>
          </a:p>
        </p:txBody>
      </p:sp>
      <p:sp>
        <p:nvSpPr>
          <p:cNvPr id="19" name="TextBox 18">
            <a:extLst>
              <a:ext uri="{FF2B5EF4-FFF2-40B4-BE49-F238E27FC236}">
                <a16:creationId xmlns:a16="http://schemas.microsoft.com/office/drawing/2014/main" id="{18E50E87-CDE7-D242-8D84-0C1FB95FCEAC}"/>
              </a:ext>
            </a:extLst>
          </p:cNvPr>
          <p:cNvSpPr txBox="1"/>
          <p:nvPr/>
        </p:nvSpPr>
        <p:spPr>
          <a:xfrm>
            <a:off x="4820738" y="4153505"/>
            <a:ext cx="1007712" cy="338554"/>
          </a:xfrm>
          <a:prstGeom prst="rect">
            <a:avLst/>
          </a:prstGeom>
          <a:noFill/>
        </p:spPr>
        <p:txBody>
          <a:bodyPr wrap="none" rtlCol="0">
            <a:spAutoFit/>
          </a:bodyPr>
          <a:lstStyle/>
          <a:p>
            <a:pPr algn="ctr"/>
            <a:r>
              <a:rPr lang="en-US" sz="1600" dirty="0">
                <a:solidFill>
                  <a:srgbClr val="002060"/>
                </a:solidFill>
              </a:rPr>
              <a:t>JavaScript</a:t>
            </a:r>
          </a:p>
        </p:txBody>
      </p:sp>
      <p:sp>
        <p:nvSpPr>
          <p:cNvPr id="20" name="TextBox 19">
            <a:extLst>
              <a:ext uri="{FF2B5EF4-FFF2-40B4-BE49-F238E27FC236}">
                <a16:creationId xmlns:a16="http://schemas.microsoft.com/office/drawing/2014/main" id="{CA359DFB-5459-8044-9C45-93F39003DD8E}"/>
              </a:ext>
            </a:extLst>
          </p:cNvPr>
          <p:cNvSpPr txBox="1"/>
          <p:nvPr/>
        </p:nvSpPr>
        <p:spPr>
          <a:xfrm>
            <a:off x="6492038" y="4044375"/>
            <a:ext cx="886781" cy="584775"/>
          </a:xfrm>
          <a:prstGeom prst="rect">
            <a:avLst/>
          </a:prstGeom>
          <a:noFill/>
        </p:spPr>
        <p:txBody>
          <a:bodyPr wrap="none" rtlCol="0">
            <a:spAutoFit/>
          </a:bodyPr>
          <a:lstStyle/>
          <a:p>
            <a:pPr algn="ctr"/>
            <a:r>
              <a:rPr lang="en-US" sz="1600" dirty="0">
                <a:solidFill>
                  <a:srgbClr val="7030A0"/>
                </a:solidFill>
              </a:rPr>
              <a:t>API Calls</a:t>
            </a:r>
            <a:br>
              <a:rPr lang="en-US" sz="1600" dirty="0">
                <a:solidFill>
                  <a:srgbClr val="7030A0"/>
                </a:solidFill>
              </a:rPr>
            </a:br>
            <a:r>
              <a:rPr lang="en-US" sz="1600" dirty="0">
                <a:solidFill>
                  <a:srgbClr val="7030A0"/>
                </a:solidFill>
              </a:rPr>
              <a:t>Data</a:t>
            </a:r>
          </a:p>
        </p:txBody>
      </p:sp>
      <p:sp>
        <p:nvSpPr>
          <p:cNvPr id="21" name="TextBox 20">
            <a:extLst>
              <a:ext uri="{FF2B5EF4-FFF2-40B4-BE49-F238E27FC236}">
                <a16:creationId xmlns:a16="http://schemas.microsoft.com/office/drawing/2014/main" id="{CF5362B6-C7CB-6B4D-8076-4C8F60D7BEE4}"/>
              </a:ext>
            </a:extLst>
          </p:cNvPr>
          <p:cNvSpPr txBox="1"/>
          <p:nvPr/>
        </p:nvSpPr>
        <p:spPr>
          <a:xfrm>
            <a:off x="7340678" y="2190750"/>
            <a:ext cx="1711366" cy="2246769"/>
          </a:xfrm>
          <a:prstGeom prst="rect">
            <a:avLst/>
          </a:prstGeom>
          <a:noFill/>
        </p:spPr>
        <p:txBody>
          <a:bodyPr wrap="none" rtlCol="0">
            <a:spAutoFit/>
          </a:bodyPr>
          <a:lstStyle/>
          <a:p>
            <a:r>
              <a:rPr lang="en-US" sz="1400" dirty="0"/>
              <a:t>W4170 teaches:</a:t>
            </a:r>
          </a:p>
          <a:p>
            <a:pPr marL="285750" indent="-285750">
              <a:buFont typeface="Arial" panose="020B0604020202020204" pitchFamily="34" charset="0"/>
              <a:buChar char="•"/>
            </a:pPr>
            <a:r>
              <a:rPr lang="en-US" sz="1400" dirty="0"/>
              <a:t>Page design</a:t>
            </a:r>
          </a:p>
          <a:p>
            <a:pPr marL="285750" indent="-285750">
              <a:buFont typeface="Arial" panose="020B0604020202020204" pitchFamily="34" charset="0"/>
              <a:buChar char="•"/>
            </a:pPr>
            <a:r>
              <a:rPr lang="en-US" sz="1400" dirty="0"/>
              <a:t>View</a:t>
            </a:r>
          </a:p>
          <a:p>
            <a:pPr marL="285750" indent="-285750">
              <a:buFont typeface="Arial" panose="020B0604020202020204" pitchFamily="34" charset="0"/>
              <a:buChar char="•"/>
            </a:pPr>
            <a:r>
              <a:rPr lang="en-US" sz="1400" dirty="0" err="1"/>
              <a:t>ViewModel</a:t>
            </a:r>
            <a:endParaRPr lang="en-US" sz="1400" dirty="0"/>
          </a:p>
          <a:p>
            <a:pPr marL="285750" indent="-285750">
              <a:buFont typeface="Arial" panose="020B0604020202020204" pitchFamily="34" charset="0"/>
              <a:buChar char="•"/>
            </a:pPr>
            <a:r>
              <a:rPr lang="en-US" sz="1400" dirty="0"/>
              <a:t>User experience</a:t>
            </a:r>
          </a:p>
          <a:p>
            <a:pPr marL="285750" indent="-285750">
              <a:buFont typeface="Arial" panose="020B0604020202020204" pitchFamily="34" charset="0"/>
              <a:buChar char="•"/>
            </a:pPr>
            <a:r>
              <a:rPr lang="en-US" sz="1400" dirty="0"/>
              <a:t>...</a:t>
            </a:r>
          </a:p>
          <a:p>
            <a:r>
              <a:rPr lang="en-US" sz="1400" dirty="0"/>
              <a:t>W4111 teaches</a:t>
            </a:r>
          </a:p>
          <a:p>
            <a:pPr marL="285750" indent="-285750">
              <a:buFont typeface="Arial" panose="020B0604020202020204" pitchFamily="34" charset="0"/>
              <a:buChar char="•"/>
            </a:pPr>
            <a:r>
              <a:rPr lang="en-US" sz="1400" dirty="0"/>
              <a:t>Model</a:t>
            </a:r>
          </a:p>
          <a:p>
            <a:pPr marL="285750" indent="-285750">
              <a:buFont typeface="Arial" panose="020B0604020202020204" pitchFamily="34" charset="0"/>
              <a:buChar char="•"/>
            </a:pPr>
            <a:r>
              <a:rPr lang="en-US" sz="1400" dirty="0"/>
              <a:t>Efficiency, design</a:t>
            </a:r>
          </a:p>
          <a:p>
            <a:pPr marL="285750" indent="-285750">
              <a:buFont typeface="Arial" panose="020B0604020202020204" pitchFamily="34" charset="0"/>
              <a:buChar char="•"/>
            </a:pPr>
            <a:r>
              <a:rPr lang="en-US" sz="1400" dirty="0"/>
              <a:t>... ...</a:t>
            </a:r>
          </a:p>
        </p:txBody>
      </p:sp>
    </p:spTree>
    <p:extLst>
      <p:ext uri="{BB962C8B-B14F-4D97-AF65-F5344CB8AC3E}">
        <p14:creationId xmlns:p14="http://schemas.microsoft.com/office/powerpoint/2010/main" val="2367628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9893F-AA90-494D-8214-B5BE8BE9FB42}"/>
              </a:ext>
            </a:extLst>
          </p:cNvPr>
          <p:cNvPicPr>
            <a:picLocks noChangeAspect="1"/>
          </p:cNvPicPr>
          <p:nvPr/>
        </p:nvPicPr>
        <p:blipFill>
          <a:blip r:embed="rId2"/>
          <a:stretch>
            <a:fillRect/>
          </a:stretch>
        </p:blipFill>
        <p:spPr>
          <a:xfrm>
            <a:off x="195156" y="646121"/>
            <a:ext cx="4409041" cy="2485827"/>
          </a:xfrm>
          <a:prstGeom prst="rect">
            <a:avLst/>
          </a:prstGeom>
        </p:spPr>
      </p:pic>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49902" y="3016069"/>
            <a:ext cx="3964124" cy="1460681"/>
          </a:xfrm>
        </p:spPr>
        <p:txBody>
          <a:bodyPr/>
          <a:lstStyle/>
          <a:p>
            <a:pPr marL="0" indent="0">
              <a:buNone/>
            </a:pPr>
            <a:r>
              <a:rPr lang="en-US" dirty="0"/>
              <a:t>Three components</a:t>
            </a:r>
          </a:p>
          <a:p>
            <a:pPr marL="857250" lvl="1" indent="-457200">
              <a:buFont typeface="+mj-lt"/>
              <a:buAutoNum type="arabicPeriod"/>
            </a:pPr>
            <a:r>
              <a:rPr lang="en-US" dirty="0"/>
              <a:t>Main application</a:t>
            </a:r>
          </a:p>
          <a:p>
            <a:pPr marL="857250" lvl="1" indent="-457200">
              <a:buFont typeface="+mj-lt"/>
              <a:buAutoNum type="arabicPeriod"/>
            </a:pPr>
            <a:r>
              <a:rPr lang="en-US" dirty="0"/>
              <a:t>People Dashboard</a:t>
            </a:r>
          </a:p>
          <a:p>
            <a:pPr marL="857250" lvl="1" indent="-457200">
              <a:buFont typeface="+mj-lt"/>
              <a:buAutoNum type="arabicPeriod"/>
            </a:pPr>
            <a:r>
              <a:rPr lang="en-US" dirty="0"/>
              <a:t>People Detail</a:t>
            </a:r>
          </a:p>
          <a:p>
            <a:pPr marL="0" indent="0">
              <a:buNone/>
            </a:pPr>
            <a:r>
              <a:rPr lang="en-US" dirty="0"/>
              <a:t>One service: People</a:t>
            </a:r>
          </a:p>
          <a:p>
            <a:pPr marL="857250" lvl="1" indent="-457200">
              <a:buFont typeface="+mj-lt"/>
              <a:buAutoNum type="arabicPeriod"/>
            </a:pPr>
            <a:endParaRPr lang="en-US" dirty="0"/>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A Simple IMDB-Like Web Application</a:t>
            </a:r>
          </a:p>
        </p:txBody>
      </p:sp>
      <p:sp>
        <p:nvSpPr>
          <p:cNvPr id="5" name="Rounded Rectangle 4">
            <a:extLst>
              <a:ext uri="{FF2B5EF4-FFF2-40B4-BE49-F238E27FC236}">
                <a16:creationId xmlns:a16="http://schemas.microsoft.com/office/drawing/2014/main" id="{C1ADA027-C075-F14E-9685-15B6432D5672}"/>
              </a:ext>
            </a:extLst>
          </p:cNvPr>
          <p:cNvSpPr/>
          <p:nvPr/>
        </p:nvSpPr>
        <p:spPr>
          <a:xfrm>
            <a:off x="6337747" y="1919151"/>
            <a:ext cx="914400" cy="758916"/>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Python</a:t>
            </a:r>
            <a:br>
              <a:rPr lang="en-US" sz="1400" dirty="0"/>
            </a:br>
            <a:r>
              <a:rPr lang="en-US" sz="1400" dirty="0"/>
              <a:t>Flask</a:t>
            </a:r>
          </a:p>
        </p:txBody>
      </p:sp>
      <p:pic>
        <p:nvPicPr>
          <p:cNvPr id="6" name="Picture 5">
            <a:extLst>
              <a:ext uri="{FF2B5EF4-FFF2-40B4-BE49-F238E27FC236}">
                <a16:creationId xmlns:a16="http://schemas.microsoft.com/office/drawing/2014/main" id="{EA3EB956-C962-4C4B-86A4-5272C158B4E7}"/>
              </a:ext>
            </a:extLst>
          </p:cNvPr>
          <p:cNvPicPr>
            <a:picLocks noChangeAspect="1"/>
          </p:cNvPicPr>
          <p:nvPr/>
        </p:nvPicPr>
        <p:blipFill>
          <a:blip r:embed="rId3"/>
          <a:stretch>
            <a:fillRect/>
          </a:stretch>
        </p:blipFill>
        <p:spPr>
          <a:xfrm>
            <a:off x="7772400" y="1889034"/>
            <a:ext cx="819150" cy="819150"/>
          </a:xfrm>
          <a:prstGeom prst="rect">
            <a:avLst/>
          </a:prstGeom>
        </p:spPr>
      </p:pic>
      <p:cxnSp>
        <p:nvCxnSpPr>
          <p:cNvPr id="8" name="Straight Arrow Connector 7">
            <a:extLst>
              <a:ext uri="{FF2B5EF4-FFF2-40B4-BE49-F238E27FC236}">
                <a16:creationId xmlns:a16="http://schemas.microsoft.com/office/drawing/2014/main" id="{FD738990-ED4C-0C44-B47A-8DFE251A609D}"/>
              </a:ext>
            </a:extLst>
          </p:cNvPr>
          <p:cNvCxnSpPr>
            <a:cxnSpLocks/>
            <a:stCxn id="5" idx="3"/>
          </p:cNvCxnSpPr>
          <p:nvPr/>
        </p:nvCxnSpPr>
        <p:spPr>
          <a:xfrm>
            <a:off x="7252147" y="2298609"/>
            <a:ext cx="68580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9201D8C-3891-B64E-BAC6-B92AA09FA0B3}"/>
              </a:ext>
            </a:extLst>
          </p:cNvPr>
          <p:cNvPicPr>
            <a:picLocks noChangeAspect="1"/>
          </p:cNvPicPr>
          <p:nvPr/>
        </p:nvPicPr>
        <p:blipFill>
          <a:blip r:embed="rId4"/>
          <a:stretch>
            <a:fillRect/>
          </a:stretch>
        </p:blipFill>
        <p:spPr>
          <a:xfrm>
            <a:off x="7010400" y="692080"/>
            <a:ext cx="621853" cy="621853"/>
          </a:xfrm>
          <a:prstGeom prst="rect">
            <a:avLst/>
          </a:prstGeom>
        </p:spPr>
      </p:pic>
      <p:pic>
        <p:nvPicPr>
          <p:cNvPr id="14" name="Picture 13">
            <a:extLst>
              <a:ext uri="{FF2B5EF4-FFF2-40B4-BE49-F238E27FC236}">
                <a16:creationId xmlns:a16="http://schemas.microsoft.com/office/drawing/2014/main" id="{535BC7D5-9DC2-3848-BCEE-FBD49C94EEB3}"/>
              </a:ext>
            </a:extLst>
          </p:cNvPr>
          <p:cNvPicPr>
            <a:picLocks noChangeAspect="1"/>
          </p:cNvPicPr>
          <p:nvPr/>
        </p:nvPicPr>
        <p:blipFill>
          <a:blip r:embed="rId4"/>
          <a:stretch>
            <a:fillRect/>
          </a:stretch>
        </p:blipFill>
        <p:spPr>
          <a:xfrm>
            <a:off x="7601017" y="692080"/>
            <a:ext cx="621853" cy="621853"/>
          </a:xfrm>
          <a:prstGeom prst="rect">
            <a:avLst/>
          </a:prstGeom>
        </p:spPr>
      </p:pic>
      <p:pic>
        <p:nvPicPr>
          <p:cNvPr id="15" name="Picture 14">
            <a:extLst>
              <a:ext uri="{FF2B5EF4-FFF2-40B4-BE49-F238E27FC236}">
                <a16:creationId xmlns:a16="http://schemas.microsoft.com/office/drawing/2014/main" id="{24FBCC65-F560-0D4C-9661-3336841A8900}"/>
              </a:ext>
            </a:extLst>
          </p:cNvPr>
          <p:cNvPicPr>
            <a:picLocks noChangeAspect="1"/>
          </p:cNvPicPr>
          <p:nvPr/>
        </p:nvPicPr>
        <p:blipFill>
          <a:blip r:embed="rId4"/>
          <a:stretch>
            <a:fillRect/>
          </a:stretch>
        </p:blipFill>
        <p:spPr>
          <a:xfrm>
            <a:off x="8191634" y="692080"/>
            <a:ext cx="621853" cy="621853"/>
          </a:xfrm>
          <a:prstGeom prst="rect">
            <a:avLst/>
          </a:prstGeom>
        </p:spPr>
      </p:pic>
      <p:sp>
        <p:nvSpPr>
          <p:cNvPr id="16" name="TextBox 15">
            <a:extLst>
              <a:ext uri="{FF2B5EF4-FFF2-40B4-BE49-F238E27FC236}">
                <a16:creationId xmlns:a16="http://schemas.microsoft.com/office/drawing/2014/main" id="{DDEAF096-34F7-AE4F-88EC-F406213E7BA0}"/>
              </a:ext>
            </a:extLst>
          </p:cNvPr>
          <p:cNvSpPr txBox="1"/>
          <p:nvPr/>
        </p:nvSpPr>
        <p:spPr>
          <a:xfrm>
            <a:off x="6969518" y="406513"/>
            <a:ext cx="1849289" cy="369332"/>
          </a:xfrm>
          <a:prstGeom prst="rect">
            <a:avLst/>
          </a:prstGeom>
          <a:noFill/>
        </p:spPr>
        <p:txBody>
          <a:bodyPr wrap="none" rtlCol="0">
            <a:spAutoFit/>
          </a:bodyPr>
          <a:lstStyle/>
          <a:p>
            <a:r>
              <a:rPr lang="en-US" dirty="0"/>
              <a:t>Downloaded Files</a:t>
            </a:r>
          </a:p>
        </p:txBody>
      </p:sp>
      <p:sp>
        <p:nvSpPr>
          <p:cNvPr id="17" name="Left Brace 16">
            <a:extLst>
              <a:ext uri="{FF2B5EF4-FFF2-40B4-BE49-F238E27FC236}">
                <a16:creationId xmlns:a16="http://schemas.microsoft.com/office/drawing/2014/main" id="{CDCF631B-1BE1-8A47-A737-265087F1E364}"/>
              </a:ext>
            </a:extLst>
          </p:cNvPr>
          <p:cNvSpPr/>
          <p:nvPr/>
        </p:nvSpPr>
        <p:spPr>
          <a:xfrm rot="16200000">
            <a:off x="7805587" y="581351"/>
            <a:ext cx="317947" cy="16978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65132-1E9D-D44E-AFAD-C4B6C98EB855}"/>
              </a:ext>
            </a:extLst>
          </p:cNvPr>
          <p:cNvCxnSpPr>
            <a:cxnSpLocks/>
            <a:stCxn id="17" idx="1"/>
            <a:endCxn id="6" idx="0"/>
          </p:cNvCxnSpPr>
          <p:nvPr/>
        </p:nvCxnSpPr>
        <p:spPr>
          <a:xfrm>
            <a:off x="7964561" y="1589251"/>
            <a:ext cx="217414" cy="29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D0D2803-0997-B84D-856C-3B4ECA4FFD80}"/>
              </a:ext>
            </a:extLst>
          </p:cNvPr>
          <p:cNvSpPr txBox="1"/>
          <p:nvPr/>
        </p:nvSpPr>
        <p:spPr>
          <a:xfrm>
            <a:off x="8222870" y="1589251"/>
            <a:ext cx="535724" cy="307777"/>
          </a:xfrm>
          <a:prstGeom prst="rect">
            <a:avLst/>
          </a:prstGeom>
          <a:noFill/>
        </p:spPr>
        <p:txBody>
          <a:bodyPr wrap="none" rtlCol="0">
            <a:spAutoFit/>
          </a:bodyPr>
          <a:lstStyle/>
          <a:p>
            <a:r>
              <a:rPr lang="en-US" sz="1400" dirty="0"/>
              <a:t>Load</a:t>
            </a:r>
          </a:p>
        </p:txBody>
      </p:sp>
      <p:sp>
        <p:nvSpPr>
          <p:cNvPr id="23" name="TextBox 22">
            <a:extLst>
              <a:ext uri="{FF2B5EF4-FFF2-40B4-BE49-F238E27FC236}">
                <a16:creationId xmlns:a16="http://schemas.microsoft.com/office/drawing/2014/main" id="{5BC18AC4-7BD5-8E46-BA0D-2CD25F15C76E}"/>
              </a:ext>
            </a:extLst>
          </p:cNvPr>
          <p:cNvSpPr txBox="1"/>
          <p:nvPr/>
        </p:nvSpPr>
        <p:spPr>
          <a:xfrm>
            <a:off x="1143000" y="720069"/>
            <a:ext cx="785408" cy="523220"/>
          </a:xfrm>
          <a:prstGeom prst="rect">
            <a:avLst/>
          </a:prstGeom>
          <a:noFill/>
        </p:spPr>
        <p:txBody>
          <a:bodyPr wrap="none" rtlCol="0">
            <a:spAutoFit/>
          </a:bodyPr>
          <a:lstStyle/>
          <a:p>
            <a:r>
              <a:rPr lang="en-US" sz="1400" dirty="0"/>
              <a:t>Browser</a:t>
            </a:r>
          </a:p>
          <a:p>
            <a:r>
              <a:rPr lang="en-US" sz="1400" dirty="0"/>
              <a:t>Display</a:t>
            </a:r>
          </a:p>
        </p:txBody>
      </p:sp>
      <p:sp>
        <p:nvSpPr>
          <p:cNvPr id="24" name="TextBox 23">
            <a:extLst>
              <a:ext uri="{FF2B5EF4-FFF2-40B4-BE49-F238E27FC236}">
                <a16:creationId xmlns:a16="http://schemas.microsoft.com/office/drawing/2014/main" id="{655932FC-0EE2-1F44-A7C3-559F260BEC2A}"/>
              </a:ext>
            </a:extLst>
          </p:cNvPr>
          <p:cNvSpPr txBox="1"/>
          <p:nvPr/>
        </p:nvSpPr>
        <p:spPr>
          <a:xfrm>
            <a:off x="1219200" y="1479459"/>
            <a:ext cx="2133600" cy="307777"/>
          </a:xfrm>
          <a:prstGeom prst="rect">
            <a:avLst/>
          </a:prstGeom>
          <a:noFill/>
        </p:spPr>
        <p:txBody>
          <a:bodyPr wrap="square" rtlCol="0">
            <a:spAutoFit/>
          </a:bodyPr>
          <a:lstStyle/>
          <a:p>
            <a:r>
              <a:rPr lang="en-US" sz="1400" dirty="0"/>
              <a:t>Content/Code in browser</a:t>
            </a:r>
          </a:p>
        </p:txBody>
      </p:sp>
      <p:sp>
        <p:nvSpPr>
          <p:cNvPr id="25" name="Rectangle 24">
            <a:extLst>
              <a:ext uri="{FF2B5EF4-FFF2-40B4-BE49-F238E27FC236}">
                <a16:creationId xmlns:a16="http://schemas.microsoft.com/office/drawing/2014/main" id="{AAACEE3A-1CD3-474B-9123-33F9DCDDDA96}"/>
              </a:ext>
            </a:extLst>
          </p:cNvPr>
          <p:cNvSpPr/>
          <p:nvPr/>
        </p:nvSpPr>
        <p:spPr>
          <a:xfrm>
            <a:off x="3555642" y="1905000"/>
            <a:ext cx="1066800" cy="819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3C45F5A-7114-AD45-A2D3-A6A96C47F758}"/>
              </a:ext>
            </a:extLst>
          </p:cNvPr>
          <p:cNvPicPr>
            <a:picLocks noChangeAspect="1"/>
          </p:cNvPicPr>
          <p:nvPr/>
        </p:nvPicPr>
        <p:blipFill>
          <a:blip r:embed="rId5"/>
          <a:stretch>
            <a:fillRect/>
          </a:stretch>
        </p:blipFill>
        <p:spPr>
          <a:xfrm>
            <a:off x="4116524" y="1479459"/>
            <a:ext cx="1657350" cy="1657350"/>
          </a:xfrm>
          <a:prstGeom prst="rect">
            <a:avLst/>
          </a:prstGeom>
        </p:spPr>
      </p:pic>
      <p:sp>
        <p:nvSpPr>
          <p:cNvPr id="27" name="TextBox 26">
            <a:extLst>
              <a:ext uri="{FF2B5EF4-FFF2-40B4-BE49-F238E27FC236}">
                <a16:creationId xmlns:a16="http://schemas.microsoft.com/office/drawing/2014/main" id="{AFDD8183-D704-C64A-9924-BE259F302C96}"/>
              </a:ext>
            </a:extLst>
          </p:cNvPr>
          <p:cNvSpPr txBox="1"/>
          <p:nvPr/>
        </p:nvSpPr>
        <p:spPr>
          <a:xfrm>
            <a:off x="4523261" y="2398026"/>
            <a:ext cx="815223" cy="307777"/>
          </a:xfrm>
          <a:prstGeom prst="rect">
            <a:avLst/>
          </a:prstGeom>
          <a:noFill/>
        </p:spPr>
        <p:txBody>
          <a:bodyPr wrap="none" rtlCol="0">
            <a:spAutoFit/>
          </a:bodyPr>
          <a:lstStyle/>
          <a:p>
            <a:r>
              <a:rPr lang="en-US" sz="1400" dirty="0"/>
              <a:t>Network</a:t>
            </a:r>
          </a:p>
        </p:txBody>
      </p:sp>
      <p:cxnSp>
        <p:nvCxnSpPr>
          <p:cNvPr id="29" name="Straight Arrow Connector 28">
            <a:extLst>
              <a:ext uri="{FF2B5EF4-FFF2-40B4-BE49-F238E27FC236}">
                <a16:creationId xmlns:a16="http://schemas.microsoft.com/office/drawing/2014/main" id="{9E4341E9-A298-1647-A49C-F588AB8FD3F9}"/>
              </a:ext>
            </a:extLst>
          </p:cNvPr>
          <p:cNvCxnSpPr>
            <a:stCxn id="25" idx="1"/>
            <a:endCxn id="5" idx="1"/>
          </p:cNvCxnSpPr>
          <p:nvPr/>
        </p:nvCxnSpPr>
        <p:spPr>
          <a:xfrm flipV="1">
            <a:off x="3555642" y="2298609"/>
            <a:ext cx="2782105" cy="15966"/>
          </a:xfrm>
          <a:prstGeom prst="straightConnector1">
            <a:avLst/>
          </a:prstGeom>
          <a:ln>
            <a:solidFill>
              <a:srgbClr val="7030A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B3EFDE-ECF3-2F41-96DD-D6BB8F43CB0C}"/>
              </a:ext>
            </a:extLst>
          </p:cNvPr>
          <p:cNvSpPr txBox="1"/>
          <p:nvPr/>
        </p:nvSpPr>
        <p:spPr>
          <a:xfrm>
            <a:off x="4525445" y="2042335"/>
            <a:ext cx="980974" cy="307777"/>
          </a:xfrm>
          <a:prstGeom prst="rect">
            <a:avLst/>
          </a:prstGeom>
          <a:noFill/>
        </p:spPr>
        <p:txBody>
          <a:bodyPr wrap="none" rtlCol="0">
            <a:spAutoFit/>
          </a:bodyPr>
          <a:lstStyle/>
          <a:p>
            <a:r>
              <a:rPr lang="en-US" sz="1400" dirty="0">
                <a:solidFill>
                  <a:srgbClr val="7030A0"/>
                </a:solidFill>
              </a:rPr>
              <a:t>HTTP/REST</a:t>
            </a:r>
          </a:p>
        </p:txBody>
      </p:sp>
      <p:sp>
        <p:nvSpPr>
          <p:cNvPr id="31" name="TextBox 30">
            <a:extLst>
              <a:ext uri="{FF2B5EF4-FFF2-40B4-BE49-F238E27FC236}">
                <a16:creationId xmlns:a16="http://schemas.microsoft.com/office/drawing/2014/main" id="{05871A86-6F73-C54B-87BC-0F056EEC91AE}"/>
              </a:ext>
            </a:extLst>
          </p:cNvPr>
          <p:cNvSpPr txBox="1"/>
          <p:nvPr/>
        </p:nvSpPr>
        <p:spPr>
          <a:xfrm>
            <a:off x="7295700" y="2473832"/>
            <a:ext cx="753732" cy="523220"/>
          </a:xfrm>
          <a:prstGeom prst="rect">
            <a:avLst/>
          </a:prstGeom>
          <a:noFill/>
        </p:spPr>
        <p:txBody>
          <a:bodyPr wrap="none" rtlCol="0">
            <a:spAutoFit/>
          </a:bodyPr>
          <a:lstStyle/>
          <a:p>
            <a:r>
              <a:rPr lang="en-US" sz="1400" dirty="0">
                <a:solidFill>
                  <a:srgbClr val="FF0000"/>
                </a:solidFill>
              </a:rPr>
              <a:t>SQL</a:t>
            </a:r>
            <a:br>
              <a:rPr lang="en-US" sz="1400" dirty="0">
                <a:solidFill>
                  <a:srgbClr val="FF0000"/>
                </a:solidFill>
              </a:rPr>
            </a:br>
            <a:r>
              <a:rPr lang="en-US" sz="1400" dirty="0">
                <a:solidFill>
                  <a:srgbClr val="FF0000"/>
                </a:solidFill>
              </a:rPr>
              <a:t>Queries</a:t>
            </a:r>
          </a:p>
        </p:txBody>
      </p:sp>
      <p:pic>
        <p:nvPicPr>
          <p:cNvPr id="32" name="Picture 31">
            <a:extLst>
              <a:ext uri="{FF2B5EF4-FFF2-40B4-BE49-F238E27FC236}">
                <a16:creationId xmlns:a16="http://schemas.microsoft.com/office/drawing/2014/main" id="{70DA581F-0D46-E84B-A554-7408A9CC4B90}"/>
              </a:ext>
            </a:extLst>
          </p:cNvPr>
          <p:cNvPicPr>
            <a:picLocks noChangeAspect="1"/>
          </p:cNvPicPr>
          <p:nvPr/>
        </p:nvPicPr>
        <p:blipFill>
          <a:blip r:embed="rId6"/>
          <a:stretch>
            <a:fillRect/>
          </a:stretch>
        </p:blipFill>
        <p:spPr>
          <a:xfrm>
            <a:off x="5703063" y="2997052"/>
            <a:ext cx="3055531" cy="1067984"/>
          </a:xfrm>
          <a:prstGeom prst="rect">
            <a:avLst/>
          </a:prstGeom>
        </p:spPr>
      </p:pic>
      <p:sp>
        <p:nvSpPr>
          <p:cNvPr id="33" name="TextBox 32">
            <a:extLst>
              <a:ext uri="{FF2B5EF4-FFF2-40B4-BE49-F238E27FC236}">
                <a16:creationId xmlns:a16="http://schemas.microsoft.com/office/drawing/2014/main" id="{AA5988D2-FF0C-624A-A8DB-87385B34EE1F}"/>
              </a:ext>
            </a:extLst>
          </p:cNvPr>
          <p:cNvSpPr txBox="1"/>
          <p:nvPr/>
        </p:nvSpPr>
        <p:spPr>
          <a:xfrm>
            <a:off x="2092145" y="654111"/>
            <a:ext cx="3145798" cy="523220"/>
          </a:xfrm>
          <a:prstGeom prst="rect">
            <a:avLst/>
          </a:prstGeom>
          <a:noFill/>
        </p:spPr>
        <p:txBody>
          <a:bodyPr wrap="none" rtlCol="0">
            <a:spAutoFit/>
          </a:bodyPr>
          <a:lstStyle/>
          <a:p>
            <a:r>
              <a:rPr lang="en-US" sz="1400" dirty="0"/>
              <a:t>Modified Angular Tour of Heroes Sample</a:t>
            </a:r>
          </a:p>
          <a:p>
            <a:r>
              <a:rPr lang="en-US" sz="1400" dirty="0">
                <a:hlinkClick r:id="rId7"/>
              </a:rPr>
              <a:t>https://angular.io/tutorial</a:t>
            </a:r>
            <a:r>
              <a:rPr lang="en-US" sz="1400" dirty="0"/>
              <a:t> </a:t>
            </a:r>
          </a:p>
        </p:txBody>
      </p:sp>
      <p:sp>
        <p:nvSpPr>
          <p:cNvPr id="34" name="Content Placeholder 1">
            <a:extLst>
              <a:ext uri="{FF2B5EF4-FFF2-40B4-BE49-F238E27FC236}">
                <a16:creationId xmlns:a16="http://schemas.microsoft.com/office/drawing/2014/main" id="{B9AA7F7F-3857-814A-A110-535B59719AC5}"/>
              </a:ext>
            </a:extLst>
          </p:cNvPr>
          <p:cNvSpPr txBox="1">
            <a:spLocks/>
          </p:cNvSpPr>
          <p:nvPr/>
        </p:nvSpPr>
        <p:spPr>
          <a:xfrm>
            <a:off x="4271551" y="3994276"/>
            <a:ext cx="2469735" cy="71925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Very simple Python,</a:t>
            </a:r>
            <a:br>
              <a:rPr lang="en-US" dirty="0"/>
            </a:br>
            <a:r>
              <a:rPr lang="en-US" dirty="0"/>
              <a:t>Flask web application</a:t>
            </a:r>
          </a:p>
        </p:txBody>
      </p:sp>
      <p:sp>
        <p:nvSpPr>
          <p:cNvPr id="35" name="Rectangle 34">
            <a:extLst>
              <a:ext uri="{FF2B5EF4-FFF2-40B4-BE49-F238E27FC236}">
                <a16:creationId xmlns:a16="http://schemas.microsoft.com/office/drawing/2014/main" id="{9601BF37-D40F-8242-BA2E-2E017CDE4980}"/>
              </a:ext>
            </a:extLst>
          </p:cNvPr>
          <p:cNvSpPr/>
          <p:nvPr/>
        </p:nvSpPr>
        <p:spPr>
          <a:xfrm>
            <a:off x="6520458" y="4155133"/>
            <a:ext cx="2658100" cy="261610"/>
          </a:xfrm>
          <a:prstGeom prst="rect">
            <a:avLst/>
          </a:prstGeom>
        </p:spPr>
        <p:txBody>
          <a:bodyPr wrap="none">
            <a:spAutoFit/>
          </a:bodyPr>
          <a:lstStyle/>
          <a:p>
            <a:r>
              <a:rPr lang="en-US" sz="1100" dirty="0">
                <a:hlinkClick r:id="rId8"/>
              </a:rPr>
              <a:t>https://flask.palletsprojects.com/en/1.1.x/</a:t>
            </a:r>
            <a:r>
              <a:rPr lang="en-US" sz="1100" dirty="0"/>
              <a:t> </a:t>
            </a:r>
          </a:p>
        </p:txBody>
      </p:sp>
    </p:spTree>
    <p:extLst>
      <p:ext uri="{BB962C8B-B14F-4D97-AF65-F5344CB8AC3E}">
        <p14:creationId xmlns:p14="http://schemas.microsoft.com/office/powerpoint/2010/main" val="225979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F285-A0C2-0C41-94FD-4B98FDC758D6}"/>
              </a:ext>
            </a:extLst>
          </p:cNvPr>
          <p:cNvSpPr>
            <a:spLocks noGrp="1"/>
          </p:cNvSpPr>
          <p:nvPr>
            <p:ph idx="1"/>
          </p:nvPr>
        </p:nvSpPr>
        <p:spPr>
          <a:xfrm>
            <a:off x="152400" y="1047750"/>
            <a:ext cx="8839200" cy="1295400"/>
          </a:xfrm>
        </p:spPr>
        <p:txBody>
          <a:bodyPr/>
          <a:lstStyle/>
          <a:p>
            <a:r>
              <a:rPr lang="en-US" dirty="0"/>
              <a:t>Browser.</a:t>
            </a:r>
          </a:p>
          <a:p>
            <a:r>
              <a:rPr lang="en-US" dirty="0"/>
              <a:t>Code walkthrough.</a:t>
            </a:r>
          </a:p>
          <a:p>
            <a:r>
              <a:rPr lang="en-US" dirty="0"/>
              <a:t>Some simple tests.</a:t>
            </a:r>
          </a:p>
        </p:txBody>
      </p:sp>
      <p:sp>
        <p:nvSpPr>
          <p:cNvPr id="3" name="Title 2">
            <a:extLst>
              <a:ext uri="{FF2B5EF4-FFF2-40B4-BE49-F238E27FC236}">
                <a16:creationId xmlns:a16="http://schemas.microsoft.com/office/drawing/2014/main" id="{470B9397-3CDA-6845-A9A8-6EF6E872803C}"/>
              </a:ext>
            </a:extLst>
          </p:cNvPr>
          <p:cNvSpPr>
            <a:spLocks noGrp="1"/>
          </p:cNvSpPr>
          <p:nvPr>
            <p:ph type="title"/>
          </p:nvPr>
        </p:nvSpPr>
        <p:spPr/>
        <p:txBody>
          <a:bodyPr/>
          <a:lstStyle/>
          <a:p>
            <a:r>
              <a:rPr lang="en-US" dirty="0"/>
              <a:t>Let’s take a look ... ...</a:t>
            </a:r>
          </a:p>
        </p:txBody>
      </p:sp>
    </p:spTree>
    <p:extLst>
      <p:ext uri="{BB962C8B-B14F-4D97-AF65-F5344CB8AC3E}">
        <p14:creationId xmlns:p14="http://schemas.microsoft.com/office/powerpoint/2010/main" val="77573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771-5D39-9243-A114-AE4A2CFD77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DEAD47-B5E5-8F47-B8D1-5394BF58DD13}"/>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86206579-0F45-0D4E-A9CE-BCFA41A247BC}"/>
              </a:ext>
            </a:extLst>
          </p:cNvPr>
          <p:cNvSpPr>
            <a:spLocks noGrp="1"/>
          </p:cNvSpPr>
          <p:nvPr>
            <p:ph idx="10"/>
          </p:nvPr>
        </p:nvSpPr>
        <p:spPr/>
        <p:txBody>
          <a:bodyPr/>
          <a:lstStyle/>
          <a:p>
            <a:endParaRPr lang="en-US"/>
          </a:p>
        </p:txBody>
      </p:sp>
      <p:sp>
        <p:nvSpPr>
          <p:cNvPr id="5" name="Rectangle 4">
            <a:extLst>
              <a:ext uri="{FF2B5EF4-FFF2-40B4-BE49-F238E27FC236}">
                <a16:creationId xmlns:a16="http://schemas.microsoft.com/office/drawing/2014/main" id="{D6CF5BBC-780C-5443-981D-4DB17834F147}"/>
              </a:ext>
            </a:extLst>
          </p:cNvPr>
          <p:cNvSpPr/>
          <p:nvPr/>
        </p:nvSpPr>
        <p:spPr>
          <a:xfrm>
            <a:off x="76200" y="552450"/>
            <a:ext cx="8915400" cy="4152900"/>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Backup</a:t>
            </a:r>
          </a:p>
        </p:txBody>
      </p:sp>
    </p:spTree>
    <p:extLst>
      <p:ext uri="{BB962C8B-B14F-4D97-AF65-F5344CB8AC3E}">
        <p14:creationId xmlns:p14="http://schemas.microsoft.com/office/powerpoint/2010/main" val="2045842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BF44-50F5-1346-BAEA-558BA1F46A6A}"/>
              </a:ext>
            </a:extLst>
          </p:cNvPr>
          <p:cNvSpPr>
            <a:spLocks noGrp="1"/>
          </p:cNvSpPr>
          <p:nvPr>
            <p:ph type="title"/>
          </p:nvPr>
        </p:nvSpPr>
        <p:spPr/>
        <p:txBody>
          <a:bodyPr/>
          <a:lstStyle/>
          <a:p>
            <a:r>
              <a:rPr lang="en-US" dirty="0"/>
              <a:t>How Does This Work ...</a:t>
            </a:r>
          </a:p>
        </p:txBody>
      </p:sp>
      <p:pic>
        <p:nvPicPr>
          <p:cNvPr id="4" name="Picture 3">
            <a:extLst>
              <a:ext uri="{FF2B5EF4-FFF2-40B4-BE49-F238E27FC236}">
                <a16:creationId xmlns:a16="http://schemas.microsoft.com/office/drawing/2014/main" id="{49D1E80C-97B2-7C4D-B70E-D57F71BB92D8}"/>
              </a:ext>
            </a:extLst>
          </p:cNvPr>
          <p:cNvPicPr>
            <a:picLocks noChangeAspect="1"/>
          </p:cNvPicPr>
          <p:nvPr/>
        </p:nvPicPr>
        <p:blipFill>
          <a:blip r:embed="rId2"/>
          <a:stretch>
            <a:fillRect/>
          </a:stretch>
        </p:blipFill>
        <p:spPr>
          <a:xfrm>
            <a:off x="0" y="467591"/>
            <a:ext cx="9144000" cy="4208318"/>
          </a:xfrm>
          <a:prstGeom prst="rect">
            <a:avLst/>
          </a:prstGeom>
        </p:spPr>
      </p:pic>
    </p:spTree>
    <p:extLst>
      <p:ext uri="{BB962C8B-B14F-4D97-AF65-F5344CB8AC3E}">
        <p14:creationId xmlns:p14="http://schemas.microsoft.com/office/powerpoint/2010/main" val="1838444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5B9A1-3ECF-FB4F-9A87-C0904998B85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AE20D1F-A2BD-9D47-A506-4238FC23921C}"/>
              </a:ext>
            </a:extLst>
          </p:cNvPr>
          <p:cNvSpPr>
            <a:spLocks noGrp="1"/>
          </p:cNvSpPr>
          <p:nvPr>
            <p:ph idx="10"/>
          </p:nvPr>
        </p:nvSpPr>
        <p:spPr/>
        <p:txBody>
          <a:bodyPr/>
          <a:lstStyle/>
          <a:p>
            <a:endParaRPr lang="en-US"/>
          </a:p>
        </p:txBody>
      </p:sp>
      <p:sp>
        <p:nvSpPr>
          <p:cNvPr id="6" name="Content Placeholder 5">
            <a:extLst>
              <a:ext uri="{FF2B5EF4-FFF2-40B4-BE49-F238E27FC236}">
                <a16:creationId xmlns:a16="http://schemas.microsoft.com/office/drawing/2014/main" id="{93B8F3B4-B27D-8247-91EA-811776B069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9347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514350"/>
            <a:ext cx="8839200" cy="4114800"/>
          </a:xfrm>
        </p:spPr>
        <p:txBody>
          <a:bodyPr/>
          <a:lstStyle/>
          <a:p>
            <a:pPr>
              <a:spcBef>
                <a:spcPts val="0"/>
              </a:spcBef>
            </a:pPr>
            <a:r>
              <a:rPr lang="en-US" sz="1600" dirty="0"/>
              <a:t>Introduction</a:t>
            </a:r>
          </a:p>
          <a:p>
            <a:pPr lvl="1">
              <a:spcBef>
                <a:spcPts val="0"/>
              </a:spcBef>
            </a:pPr>
            <a:r>
              <a:rPr lang="en-US" sz="1400" dirty="0"/>
              <a:t>Logistics, about your instructor, OHs, </a:t>
            </a:r>
            <a:r>
              <a:rPr lang="en-US" sz="1400" dirty="0" err="1"/>
              <a:t>TAs.</a:t>
            </a:r>
            <a:endParaRPr lang="en-US" sz="1400" dirty="0"/>
          </a:p>
          <a:p>
            <a:pPr lvl="1">
              <a:spcBef>
                <a:spcPts val="0"/>
              </a:spcBef>
            </a:pPr>
            <a:r>
              <a:rPr lang="en-US" sz="1400" dirty="0"/>
              <a:t>Homework, exams.</a:t>
            </a:r>
          </a:p>
          <a:p>
            <a:pPr lvl="1">
              <a:spcBef>
                <a:spcPts val="0"/>
              </a:spcBef>
            </a:pPr>
            <a:r>
              <a:rPr lang="en-US" sz="1400" dirty="0"/>
              <a:t>Target application/solution/project.</a:t>
            </a:r>
          </a:p>
          <a:p>
            <a:pPr>
              <a:spcBef>
                <a:spcPts val="0"/>
              </a:spcBef>
            </a:pPr>
            <a:r>
              <a:rPr lang="en-US" sz="1600" dirty="0"/>
              <a:t>Core concepts</a:t>
            </a:r>
          </a:p>
          <a:p>
            <a:pPr lvl="1">
              <a:spcBef>
                <a:spcPts val="0"/>
              </a:spcBef>
            </a:pPr>
            <a:r>
              <a:rPr lang="en-US" sz="1400" dirty="0"/>
              <a:t>Motivating examples (Gives you a feel for programming and non-programming projects).</a:t>
            </a:r>
          </a:p>
          <a:p>
            <a:pPr lvl="1">
              <a:spcBef>
                <a:spcPts val="0"/>
              </a:spcBef>
            </a:pPr>
            <a:r>
              <a:rPr lang="en-US" sz="1400" strike="sngStrike" dirty="0">
                <a:solidFill>
                  <a:srgbClr val="FF0000"/>
                </a:solidFill>
              </a:rPr>
              <a:t>Introductory concepts: data, databases, database management systems.</a:t>
            </a:r>
          </a:p>
          <a:p>
            <a:pPr lvl="1">
              <a:spcBef>
                <a:spcPts val="0"/>
              </a:spcBef>
            </a:pPr>
            <a:r>
              <a:rPr lang="en-US" sz="1400" strike="sngStrike" dirty="0">
                <a:solidFill>
                  <a:srgbClr val="FF0000"/>
                </a:solidFill>
              </a:rPr>
              <a:t>Application, application architectures, roles.</a:t>
            </a:r>
          </a:p>
          <a:p>
            <a:pPr>
              <a:spcBef>
                <a:spcPts val="0"/>
              </a:spcBef>
            </a:pPr>
            <a:r>
              <a:rPr lang="en-US" sz="1600" dirty="0"/>
              <a:t>Database design, Entity-Relationship Model (Part 1)</a:t>
            </a:r>
          </a:p>
          <a:p>
            <a:pPr lvl="1">
              <a:spcBef>
                <a:spcPts val="0"/>
              </a:spcBef>
            </a:pPr>
            <a:r>
              <a:rPr lang="en-US" sz="1400" dirty="0"/>
              <a:t>Database design process.</a:t>
            </a:r>
          </a:p>
          <a:p>
            <a:pPr lvl="1">
              <a:spcBef>
                <a:spcPts val="0"/>
              </a:spcBef>
            </a:pPr>
            <a:r>
              <a:rPr lang="en-US" sz="1400" dirty="0"/>
              <a:t>ER-Model and diagrams.</a:t>
            </a:r>
          </a:p>
          <a:p>
            <a:pPr>
              <a:spcBef>
                <a:spcPts val="0"/>
              </a:spcBef>
            </a:pPr>
            <a:r>
              <a:rPr lang="en-US" sz="1600" dirty="0"/>
              <a:t>The theory: The </a:t>
            </a:r>
            <a:r>
              <a:rPr lang="en-US" sz="1600" i="1" dirty="0"/>
              <a:t>Relational Model </a:t>
            </a:r>
            <a:r>
              <a:rPr lang="en-US" sz="1600" dirty="0"/>
              <a:t>(Part 1)</a:t>
            </a:r>
          </a:p>
          <a:p>
            <a:pPr lvl="1">
              <a:spcBef>
                <a:spcPts val="0"/>
              </a:spcBef>
            </a:pPr>
            <a:r>
              <a:rPr lang="en-US" sz="1400" dirty="0"/>
              <a:t>Relational model, schema, keys, schema diagrams.</a:t>
            </a:r>
          </a:p>
          <a:p>
            <a:pPr lvl="1">
              <a:spcBef>
                <a:spcPts val="0"/>
              </a:spcBef>
            </a:pPr>
            <a:r>
              <a:rPr lang="en-US" sz="1400" dirty="0"/>
              <a:t>Basics of relational algebra.</a:t>
            </a:r>
          </a:p>
          <a:p>
            <a:pPr>
              <a:spcBef>
                <a:spcPts val="0"/>
              </a:spcBef>
            </a:pPr>
            <a:r>
              <a:rPr lang="en-US" sz="1600" dirty="0"/>
              <a:t>The realization: Structure Query Language (SQL) (Part 1)</a:t>
            </a:r>
          </a:p>
          <a:p>
            <a:pPr lvl="1">
              <a:spcBef>
                <a:spcPts val="0"/>
              </a:spcBef>
            </a:pPr>
            <a:r>
              <a:rPr lang="en-US" sz="1400" dirty="0"/>
              <a:t>Basics of Data Definition Language.</a:t>
            </a:r>
          </a:p>
          <a:p>
            <a:pPr lvl="1">
              <a:spcBef>
                <a:spcPts val="0"/>
              </a:spcBef>
            </a:pPr>
            <a:r>
              <a:rPr lang="en-US" sz="1400" dirty="0"/>
              <a:t>Basics of Data Manipulation Language (Query).</a:t>
            </a:r>
          </a:p>
          <a:p>
            <a:pPr>
              <a:spcBef>
                <a:spcPts val="0"/>
              </a:spcBef>
            </a:pPr>
            <a:r>
              <a:rPr lang="en-US" sz="16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6248400" y="2114550"/>
            <a:ext cx="2673809"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Read chapter 1 slides.</a:t>
            </a:r>
          </a:p>
          <a:p>
            <a:pPr marL="285750" indent="-285750">
              <a:buFont typeface="Arial" panose="020B0604020202020204" pitchFamily="34" charset="0"/>
              <a:buChar char="•"/>
            </a:pPr>
            <a:r>
              <a:rPr lang="en-US" dirty="0">
                <a:solidFill>
                  <a:srgbClr val="FF0000"/>
                </a:solidFill>
              </a:rPr>
              <a:t>Will cover in recitation.</a:t>
            </a:r>
          </a:p>
        </p:txBody>
      </p:sp>
    </p:spTree>
    <p:extLst>
      <p:ext uri="{BB962C8B-B14F-4D97-AF65-F5344CB8AC3E}">
        <p14:creationId xmlns:p14="http://schemas.microsoft.com/office/powerpoint/2010/main" val="649218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p>
          <a:p>
            <a:pPr algn="ctr"/>
            <a:r>
              <a:rPr lang="en-US" altLang="en-US" sz="2800" i="1" dirty="0">
                <a:solidFill>
                  <a:schemeClr val="bg1"/>
                </a:solidFill>
              </a:rPr>
              <a:t>Logistics</a:t>
            </a:r>
          </a:p>
          <a:p>
            <a:pPr algn="ctr"/>
            <a:r>
              <a:rPr lang="en-US" altLang="en-US" sz="2800" i="1" dirty="0">
                <a:solidFill>
                  <a:schemeClr val="bg1"/>
                </a:solidFill>
              </a:rPr>
              <a:t>Exams, Homework</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p:txBody>
          <a:bodyPr/>
          <a:lstStyle/>
          <a:p>
            <a:r>
              <a:rPr lang="en-US" sz="1600" dirty="0"/>
              <a:t>The administrative staff of the Dept. of Computer Science </a:t>
            </a:r>
            <a:r>
              <a:rPr lang="en-US" sz="1600" b="1" dirty="0"/>
              <a:t>directly</a:t>
            </a:r>
            <a:r>
              <a:rPr lang="en-US" sz="1600" dirty="0"/>
              <a:t> manages enrollment in the W4111 sections and the wait lists.</a:t>
            </a:r>
          </a:p>
          <a:p>
            <a:pPr lvl="1"/>
            <a:r>
              <a:rPr lang="en-US" sz="1400" dirty="0"/>
              <a:t>COMS W4111 is </a:t>
            </a:r>
            <a:r>
              <a:rPr lang="en-US" sz="1400" b="1" dirty="0"/>
              <a:t>ALWAYS</a:t>
            </a:r>
            <a:r>
              <a:rPr lang="en-US" sz="1400" dirty="0"/>
              <a:t> oversubscribed and has huge wait lists.</a:t>
            </a:r>
          </a:p>
          <a:p>
            <a:pPr lvl="1"/>
            <a:r>
              <a:rPr lang="en-US" sz="1400" dirty="0"/>
              <a:t>The course is a requirement for several majors and tracks.</a:t>
            </a:r>
          </a:p>
          <a:p>
            <a:pPr lvl="1"/>
            <a:r>
              <a:rPr lang="en-US" sz="1400" dirty="0"/>
              <a:t>There are </a:t>
            </a:r>
            <a:r>
              <a:rPr lang="en-US" sz="1400" b="1" dirty="0"/>
              <a:t>complex rules</a:t>
            </a:r>
            <a:r>
              <a:rPr lang="en-US" sz="1400" dirty="0"/>
              <a:t> about prioritizing students for course enrollment, and also which students can take the hybrid section. </a:t>
            </a:r>
          </a:p>
          <a:p>
            <a:r>
              <a:rPr lang="en-US" sz="1600" dirty="0"/>
              <a:t>Section 002, Spring 2021 is like all sections of W4111, but has some emphasis on supporting students in Data Science Institute.</a:t>
            </a:r>
          </a:p>
          <a:p>
            <a:pPr lvl="1"/>
            <a:r>
              <a:rPr lang="en-US" sz="1400" dirty="0"/>
              <a:t>In place of required COMS 4121, which is not taught this year.</a:t>
            </a:r>
          </a:p>
          <a:p>
            <a:pPr lvl="1"/>
            <a:r>
              <a:rPr lang="en-US" sz="1400" dirty="0"/>
              <a:t>DSI students have first priority, followed by CS Dept. prioritization for enrollment.</a:t>
            </a:r>
          </a:p>
          <a:p>
            <a:r>
              <a:rPr lang="en-US" sz="1600" dirty="0"/>
              <a:t>Faculty follow department policies and do not manage waitlists, despite the list that identifies the waitlist as “Instructor Managed.”</a:t>
            </a:r>
          </a:p>
          <a:p>
            <a:r>
              <a:rPr lang="en-US" sz="1600" dirty="0"/>
              <a:t>Contacts: You must work with administrative leaders on enrollment:</a:t>
            </a:r>
          </a:p>
          <a:p>
            <a:pPr lvl="1"/>
            <a:r>
              <a:rPr lang="en-US" sz="1400" dirty="0"/>
              <a:t>Computer Science: Cynthia Meekins, </a:t>
            </a:r>
            <a:r>
              <a:rPr lang="en-US" sz="1400" u="sng" dirty="0">
                <a:hlinkClick r:id="rId2"/>
              </a:rPr>
              <a:t>cynthia@cs.columbia.edu</a:t>
            </a:r>
            <a:r>
              <a:rPr lang="en-US" sz="1400" dirty="0"/>
              <a:t>)</a:t>
            </a:r>
          </a:p>
          <a:p>
            <a:pPr lvl="1"/>
            <a:r>
              <a:rPr lang="en-US" sz="1400" dirty="0"/>
              <a:t>Data Science Institute: Brianne Cortese (</a:t>
            </a:r>
            <a:r>
              <a:rPr lang="en-US" sz="1400" dirty="0">
                <a:hlinkClick r:id="rId3"/>
              </a:rPr>
              <a:t>bc2640@columbia.edu</a:t>
            </a:r>
            <a:r>
              <a:rPr lang="en-US" sz="1400" dirty="0"/>
              <a:t>) </a:t>
            </a:r>
          </a:p>
          <a:p>
            <a:endParaRPr lang="en-US" sz="16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E9C876F-F5B0-3449-B901-EFBC48AC8D1C}"/>
              </a:ext>
            </a:extLst>
          </p:cNvPr>
          <p:cNvSpPr>
            <a:spLocks noGrp="1"/>
          </p:cNvSpPr>
          <p:nvPr>
            <p:ph idx="1"/>
          </p:nvPr>
        </p:nvSpPr>
        <p:spPr>
          <a:xfrm>
            <a:off x="76200" y="590550"/>
            <a:ext cx="3828069" cy="4038600"/>
          </a:xfrm>
        </p:spPr>
        <p:txBody>
          <a:bodyPr/>
          <a:lstStyle/>
          <a:p>
            <a:r>
              <a:rPr lang="en-US" dirty="0"/>
              <a:t>The department has</a:t>
            </a:r>
            <a:br>
              <a:rPr lang="en-US" dirty="0"/>
            </a:br>
            <a:r>
              <a:rPr lang="en-US" dirty="0"/>
              <a:t>trouble offering W4121</a:t>
            </a:r>
          </a:p>
          <a:p>
            <a:r>
              <a:rPr lang="en-US" dirty="0"/>
              <a:t>W4121 is a requirement</a:t>
            </a:r>
            <a:br>
              <a:rPr lang="en-US" dirty="0"/>
            </a:br>
            <a:r>
              <a:rPr lang="en-US" dirty="0"/>
              <a:t>for M.S. in Data Science.</a:t>
            </a:r>
          </a:p>
          <a:p>
            <a:r>
              <a:rPr lang="en-US" dirty="0"/>
              <a:t>The DSI and CS Dept. have been substituting</a:t>
            </a:r>
          </a:p>
          <a:p>
            <a:pPr lvl="1"/>
            <a:r>
              <a:rPr lang="en-US" dirty="0"/>
              <a:t>W4111 for</a:t>
            </a:r>
          </a:p>
          <a:p>
            <a:pPr lvl="1"/>
            <a:r>
              <a:rPr lang="en-US" dirty="0"/>
              <a:t>W4121</a:t>
            </a:r>
          </a:p>
          <a:p>
            <a:r>
              <a:rPr lang="en-US" dirty="0"/>
              <a:t>The CS Dept. asked me to prioritize my section for M.S.</a:t>
            </a:r>
            <a:br>
              <a:rPr lang="en-US" dirty="0"/>
            </a:br>
            <a:r>
              <a:rPr lang="en-US" dirty="0"/>
              <a:t>in Data Science students.</a:t>
            </a:r>
          </a:p>
        </p:txBody>
      </p:sp>
      <p:sp>
        <p:nvSpPr>
          <p:cNvPr id="2" name="Title 1">
            <a:extLst>
              <a:ext uri="{FF2B5EF4-FFF2-40B4-BE49-F238E27FC236}">
                <a16:creationId xmlns:a16="http://schemas.microsoft.com/office/drawing/2014/main" id="{95DB5BE8-B824-8642-83BB-33BBBB3CCC90}"/>
              </a:ext>
            </a:extLst>
          </p:cNvPr>
          <p:cNvSpPr>
            <a:spLocks noGrp="1"/>
          </p:cNvSpPr>
          <p:nvPr>
            <p:ph type="title"/>
          </p:nvPr>
        </p:nvSpPr>
        <p:spPr/>
        <p:txBody>
          <a:bodyPr/>
          <a:lstStyle/>
          <a:p>
            <a:r>
              <a:rPr lang="en-US" dirty="0"/>
              <a:t>A Comment about this Section</a:t>
            </a:r>
          </a:p>
        </p:txBody>
      </p:sp>
      <p:pic>
        <p:nvPicPr>
          <p:cNvPr id="6" name="Picture 5">
            <a:extLst>
              <a:ext uri="{FF2B5EF4-FFF2-40B4-BE49-F238E27FC236}">
                <a16:creationId xmlns:a16="http://schemas.microsoft.com/office/drawing/2014/main" id="{5D2C4D1D-3F57-8347-92F9-FD6509C883D5}"/>
              </a:ext>
            </a:extLst>
          </p:cNvPr>
          <p:cNvPicPr>
            <a:picLocks noChangeAspect="1"/>
          </p:cNvPicPr>
          <p:nvPr/>
        </p:nvPicPr>
        <p:blipFill>
          <a:blip r:embed="rId2"/>
          <a:stretch>
            <a:fillRect/>
          </a:stretch>
        </p:blipFill>
        <p:spPr>
          <a:xfrm>
            <a:off x="3904269" y="444319"/>
            <a:ext cx="5163529" cy="2375788"/>
          </a:xfrm>
          <a:prstGeom prst="rect">
            <a:avLst/>
          </a:prstGeom>
        </p:spPr>
      </p:pic>
      <p:sp>
        <p:nvSpPr>
          <p:cNvPr id="7" name="TextBox 6">
            <a:extLst>
              <a:ext uri="{FF2B5EF4-FFF2-40B4-BE49-F238E27FC236}">
                <a16:creationId xmlns:a16="http://schemas.microsoft.com/office/drawing/2014/main" id="{67284CE5-2C19-3D4F-9010-2E5C816E60C2}"/>
              </a:ext>
            </a:extLst>
          </p:cNvPr>
          <p:cNvSpPr txBox="1"/>
          <p:nvPr/>
        </p:nvSpPr>
        <p:spPr>
          <a:xfrm>
            <a:off x="3904269" y="2658799"/>
            <a:ext cx="46482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I will try to adapt the syllabus to support:</a:t>
            </a:r>
          </a:p>
          <a:p>
            <a:pPr marL="742950" lvl="1" indent="-285750">
              <a:buFont typeface="Arial" panose="020B0604020202020204" pitchFamily="34" charset="0"/>
              <a:buChar char="•"/>
            </a:pPr>
            <a:r>
              <a:rPr lang="en-US" sz="1400" dirty="0"/>
              <a:t>CS students.</a:t>
            </a:r>
          </a:p>
          <a:p>
            <a:pPr marL="742950" lvl="1" indent="-285750">
              <a:buFont typeface="Arial" panose="020B0604020202020204" pitchFamily="34" charset="0"/>
              <a:buChar char="•"/>
            </a:pPr>
            <a:r>
              <a:rPr lang="en-US" sz="1400" dirty="0"/>
              <a:t>Non-CS students.</a:t>
            </a:r>
          </a:p>
          <a:p>
            <a:pPr marL="742950" lvl="1" indent="-285750">
              <a:buFont typeface="Arial" panose="020B0604020202020204" pitchFamily="34" charset="0"/>
              <a:buChar char="•"/>
            </a:pPr>
            <a:r>
              <a:rPr lang="en-US" sz="1400" dirty="0"/>
              <a:t>DSI students.</a:t>
            </a:r>
          </a:p>
          <a:p>
            <a:pPr marL="285750" indent="-285750">
              <a:buFont typeface="Arial" panose="020B0604020202020204" pitchFamily="34" charset="0"/>
              <a:buChar char="•"/>
            </a:pPr>
            <a:r>
              <a:rPr lang="en-US" sz="1400" dirty="0"/>
              <a:t>If you are a DSI student, there will be content that I tailor to have W4111 better meet your needs.</a:t>
            </a:r>
          </a:p>
          <a:p>
            <a:pPr marL="285750" indent="-285750">
              <a:buFont typeface="Arial" panose="020B0604020202020204" pitchFamily="34" charset="0"/>
              <a:buChar char="•"/>
            </a:pPr>
            <a:r>
              <a:rPr lang="en-US" sz="1400" dirty="0"/>
              <a:t>If you are not a DSI student, you will get the same benefits from this section as previous versions of W4111 that I taught.</a:t>
            </a:r>
          </a:p>
        </p:txBody>
      </p:sp>
    </p:spTree>
    <p:extLst>
      <p:ext uri="{BB962C8B-B14F-4D97-AF65-F5344CB8AC3E}">
        <p14:creationId xmlns:p14="http://schemas.microsoft.com/office/powerpoint/2010/main" val="106903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29170</TotalTime>
  <Words>4118</Words>
  <Application>Microsoft Macintosh PowerPoint</Application>
  <PresentationFormat>On-screen Show (16:9)</PresentationFormat>
  <Paragraphs>435</Paragraphs>
  <Slides>49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Helvetica Neue</vt:lpstr>
      <vt:lpstr>Museo For Dell</vt:lpstr>
      <vt:lpstr>Office Theme</vt:lpstr>
      <vt:lpstr>PowerPoint Presentation</vt:lpstr>
      <vt:lpstr>PowerPoint Presentation</vt:lpstr>
      <vt:lpstr>PowerPoint Presentation</vt:lpstr>
      <vt:lpstr>PowerPoint Presentation</vt:lpstr>
      <vt:lpstr>Contents</vt:lpstr>
      <vt:lpstr>PowerPoint Presentation</vt:lpstr>
      <vt:lpstr>Waitlist</vt:lpstr>
      <vt:lpstr>A Comment about this Section</vt:lpstr>
      <vt:lpstr>About your Instructor</vt:lpstr>
      <vt:lpstr>The Course</vt:lpstr>
      <vt:lpstr>Lecture Format, Recitation, Office Hours</vt:lpstr>
      <vt:lpstr>Assignments, Exams, Grading</vt:lpstr>
      <vt:lpstr>The Course – Value and my Perspective</vt:lpstr>
      <vt:lpstr>Surprising Example</vt:lpstr>
      <vt:lpstr>Basic Course Logistics</vt:lpstr>
      <vt:lpstr>Course Objectives</vt:lpstr>
      <vt:lpstr>Course Resources and Development Environment</vt:lpstr>
      <vt:lpstr>To Program or Not To Program, ...</vt:lpstr>
      <vt:lpstr>Homework Assignments</vt:lpstr>
      <vt:lpstr>Target Application/Project</vt:lpstr>
      <vt:lpstr>PowerPoint Presentation</vt:lpstr>
      <vt:lpstr>PowerPoint Presentation</vt:lpstr>
      <vt:lpstr>Two Sources of Information</vt:lpstr>
      <vt:lpstr>Problem 1 – Join on FIPS Codes</vt:lpstr>
      <vt:lpstr>This is what Relational Databases Do.</vt:lpstr>
      <vt:lpstr>This is what Relational Databases Do.</vt:lpstr>
      <vt:lpstr>Let’s do some hands-on work ...</vt:lpstr>
      <vt:lpstr>Query Engines</vt:lpstr>
      <vt:lpstr>Hmm. That was some dark magic, but ... ...</vt:lpstr>
      <vt:lpstr>Data Cleansing</vt:lpstr>
      <vt:lpstr>Data Cleansing</vt:lpstr>
      <vt:lpstr>It would be nice if ..., but sadly ...</vt:lpstr>
      <vt:lpstr>Let’s do some hands-on work ...</vt:lpstr>
      <vt:lpstr>Why Did You Put Us Through That?</vt:lpstr>
      <vt:lpstr>PowerPoint Presentation</vt:lpstr>
      <vt:lpstr>Internet Movie Database (IMDB)</vt:lpstr>
      <vt:lpstr>Web Application</vt:lpstr>
      <vt:lpstr>An Aside, Web Application are Complex</vt:lpstr>
      <vt:lpstr>Well, we can download some of it! </vt:lpstr>
      <vt:lpstr>But, ... The files are pretty big.</vt:lpstr>
      <vt:lpstr>How Does a Page Like this Work?</vt:lpstr>
      <vt:lpstr>How Does a Page Like this Work?</vt:lpstr>
      <vt:lpstr>How did I Know this Information?</vt:lpstr>
      <vt:lpstr>How this all Work?</vt:lpstr>
      <vt:lpstr>A Simple IMDB-Like Web Application</vt:lpstr>
      <vt:lpstr>Let’s take a look ... ...</vt:lpstr>
      <vt:lpstr>PowerPoint Presentation</vt:lpstr>
      <vt:lpstr>How Does This Work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459</cp:revision>
  <cp:lastPrinted>2018-11-15T21:01:50Z</cp:lastPrinted>
  <dcterms:created xsi:type="dcterms:W3CDTF">2010-04-12T23:12:02Z</dcterms:created>
  <dcterms:modified xsi:type="dcterms:W3CDTF">2021-01-03T12:12:49Z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